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2.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313" r:id="rId3"/>
    <p:sldId id="324" r:id="rId4"/>
    <p:sldId id="315" r:id="rId5"/>
    <p:sldId id="316" r:id="rId6"/>
    <p:sldId id="276" r:id="rId7"/>
  </p:sldIdLst>
  <p:sldSz cx="9144000" cy="5143500" type="screen16x9"/>
  <p:notesSz cx="6858000" cy="9144000"/>
  <p:custDataLst>
    <p:tags r:id="rId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7427"/>
    <a:srgbClr val="A40000"/>
    <a:srgbClr val="7E7E7E"/>
    <a:srgbClr val="404040"/>
    <a:srgbClr val="A10101"/>
    <a:srgbClr val="FA0001"/>
    <a:srgbClr val="C80000"/>
    <a:srgbClr val="0070C4"/>
    <a:srgbClr val="1F22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39" autoAdjust="0"/>
    <p:restoredTop sz="94660"/>
  </p:normalViewPr>
  <p:slideViewPr>
    <p:cSldViewPr>
      <p:cViewPr varScale="1">
        <p:scale>
          <a:sx n="132" d="100"/>
          <a:sy n="132" d="100"/>
        </p:scale>
        <p:origin x="472" y="80"/>
      </p:cViewPr>
      <p:guideLst>
        <p:guide orient="horz" pos="1620"/>
        <p:guide pos="2880"/>
      </p:guideLst>
    </p:cSldViewPr>
  </p:slid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188EF4-B151-48F8-8B39-F9A7B271DD73}" type="datetimeFigureOut">
              <a:rPr lang="zh-CN" altLang="en-US" smtClean="0"/>
              <a:t>2019/11/8</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3643EE-6233-447C-AA88-C1CAE9950FF0}" type="slidenum">
              <a:rPr lang="zh-CN" altLang="en-US" smtClean="0"/>
              <a:t>‹#›</a:t>
            </a:fld>
            <a:endParaRPr lang="zh-CN" altLang="en-US"/>
          </a:p>
        </p:txBody>
      </p:sp>
    </p:spTree>
    <p:extLst>
      <p:ext uri="{BB962C8B-B14F-4D97-AF65-F5344CB8AC3E}">
        <p14:creationId xmlns:p14="http://schemas.microsoft.com/office/powerpoint/2010/main" val="3446283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3.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3.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2.png"/><Relationship Id="rId5" Type="http://schemas.openxmlformats.org/officeDocument/2006/relationships/image" Target="../media/image4.jpg"/><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3.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2.png"/><Relationship Id="rId5" Type="http://schemas.openxmlformats.org/officeDocument/2006/relationships/image" Target="../media/image4.jpg"/><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2019/11/8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2019/11/8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2019/11/8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2019/11/8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2019/11/8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2019/11/8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2019/11/8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2019/11/8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2019/11/8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Picture 2" descr="C:\Users\zjd\Desktop\psd9531.jpg"/>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b="14422"/>
          <a:stretch/>
        </p:blipFill>
        <p:spPr bwMode="auto">
          <a:xfrm>
            <a:off x="-1" y="1"/>
            <a:ext cx="9144001" cy="5143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5" descr="C:\Users\mitchelld\Desktop\Assets\Web_Net.png"/>
          <p:cNvPicPr>
            <a:picLocks noChangeAspect="1" noChangeArrowheads="1"/>
          </p:cNvPicPr>
          <p:nvPr userDrawn="1"/>
        </p:nvPicPr>
        <p:blipFill>
          <a:blip r:embed="rId6">
            <a:lum contrast="40000"/>
            <a:grayscl/>
            <a:extLst>
              <a:ext uri="{28A0092B-C50C-407E-A947-70E740481C1C}">
                <a14:useLocalDpi xmlns:a14="http://schemas.microsoft.com/office/drawing/2010/main"/>
              </a:ext>
            </a:extLst>
          </a:blip>
          <a:srcRect/>
          <a:stretch>
            <a:fillRect/>
          </a:stretch>
        </p:blipFill>
        <p:spPr bwMode="auto">
          <a:xfrm>
            <a:off x="-1" y="3028340"/>
            <a:ext cx="9144000" cy="211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a:xfrm>
            <a:off x="467543" y="188640"/>
            <a:ext cx="4104456" cy="438894"/>
          </a:xfrm>
        </p:spPr>
        <p:txBody>
          <a:bodyPr>
            <a:noAutofit/>
          </a:bodyPr>
          <a:lstStyle>
            <a:lvl1pPr algn="l">
              <a:defRPr lang="zh-CN" altLang="en-US" sz="2200" b="1" kern="1200" dirty="0">
                <a:solidFill>
                  <a:schemeClr val="tx1"/>
                </a:solidFill>
                <a:latin typeface="+mn-lt"/>
                <a:ea typeface="+mn-ea"/>
                <a:cs typeface="+mn-cs"/>
              </a:defRPr>
            </a:lvl1pPr>
          </a:lstStyle>
          <a:p>
            <a:r>
              <a:rPr lang="zh-CN" altLang="en-US" dirty="0"/>
              <a:t>单击此处编辑母版标题样式</a:t>
            </a:r>
          </a:p>
        </p:txBody>
      </p:sp>
      <p:grpSp>
        <p:nvGrpSpPr>
          <p:cNvPr id="10" name="组合 9"/>
          <p:cNvGrpSpPr/>
          <p:nvPr userDrawn="1"/>
        </p:nvGrpSpPr>
        <p:grpSpPr>
          <a:xfrm>
            <a:off x="13927" y="230955"/>
            <a:ext cx="2848733" cy="396579"/>
            <a:chOff x="4402" y="230955"/>
            <a:chExt cx="2848733" cy="396579"/>
          </a:xfrm>
        </p:grpSpPr>
        <p:sp>
          <p:nvSpPr>
            <p:cNvPr id="11" name="矩形 10"/>
            <p:cNvSpPr/>
            <p:nvPr/>
          </p:nvSpPr>
          <p:spPr>
            <a:xfrm>
              <a:off x="230091" y="231490"/>
              <a:ext cx="216024" cy="396044"/>
            </a:xfrm>
            <a:prstGeom prst="rect">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p:cNvCxnSpPr/>
            <p:nvPr/>
          </p:nvCxnSpPr>
          <p:spPr>
            <a:xfrm>
              <a:off x="404863" y="622844"/>
              <a:ext cx="2448272" cy="0"/>
            </a:xfrm>
            <a:prstGeom prst="line">
              <a:avLst/>
            </a:prstGeom>
            <a:ln w="12700">
              <a:solidFill>
                <a:srgbClr val="C80000"/>
              </a:solidFill>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4402" y="230955"/>
              <a:ext cx="45719" cy="39604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99897" y="230955"/>
              <a:ext cx="105166" cy="39604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PA_组合 11">
            <a:extLst>
              <a:ext uri="{FF2B5EF4-FFF2-40B4-BE49-F238E27FC236}">
                <a16:creationId xmlns:a16="http://schemas.microsoft.com/office/drawing/2014/main" id="{6AFCCFA3-0A9D-44EF-A44B-91B552AFAB1B}"/>
              </a:ext>
            </a:extLst>
          </p:cNvPr>
          <p:cNvGrpSpPr/>
          <p:nvPr userDrawn="1">
            <p:custDataLst>
              <p:tags r:id="rId1"/>
            </p:custDataLst>
          </p:nvPr>
        </p:nvGrpSpPr>
        <p:grpSpPr>
          <a:xfrm>
            <a:off x="7308304" y="4443211"/>
            <a:ext cx="2017796" cy="720827"/>
            <a:chOff x="454437" y="24588"/>
            <a:chExt cx="2033272" cy="790575"/>
          </a:xfrm>
        </p:grpSpPr>
        <p:sp>
          <p:nvSpPr>
            <p:cNvPr id="16" name="PA_矩形 3">
              <a:extLst>
                <a:ext uri="{FF2B5EF4-FFF2-40B4-BE49-F238E27FC236}">
                  <a16:creationId xmlns:a16="http://schemas.microsoft.com/office/drawing/2014/main" id="{1CF0A95A-AA63-4B1E-BF55-4888ACFA62CB}"/>
                </a:ext>
              </a:extLst>
            </p:cNvPr>
            <p:cNvSpPr txBox="1">
              <a:spLocks noChangeArrowheads="1"/>
            </p:cNvSpPr>
            <p:nvPr>
              <p:custDataLst>
                <p:tags r:id="rId2"/>
              </p:custDataLst>
            </p:nvPr>
          </p:nvSpPr>
          <p:spPr bwMode="auto">
            <a:xfrm>
              <a:off x="454437" y="24588"/>
              <a:ext cx="2033272" cy="790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defRPr/>
              </a:pPr>
              <a:r>
                <a:rPr lang="zh-CN" altLang="en-US" b="1">
                  <a:solidFill>
                    <a:srgbClr val="3C689E"/>
                  </a:solidFill>
                  <a:latin typeface="微软雅黑" panose="020B0503020204020204" pitchFamily="34" charset="-122"/>
                  <a:ea typeface="微软雅黑" panose="020B0503020204020204" pitchFamily="34" charset="-122"/>
                </a:rPr>
                <a:t>海得</a:t>
              </a:r>
              <a:r>
                <a:rPr lang="zh-CN" altLang="en-US" b="1">
                  <a:solidFill>
                    <a:srgbClr val="EE7427"/>
                  </a:solidFill>
                  <a:latin typeface="微软雅黑" panose="020B0503020204020204" pitchFamily="34" charset="-122"/>
                  <a:ea typeface="微软雅黑" panose="020B0503020204020204" pitchFamily="34" charset="-122"/>
                </a:rPr>
                <a:t>机电</a:t>
              </a:r>
              <a:endParaRPr lang="en-US" altLang="zh-CN" b="1">
                <a:solidFill>
                  <a:srgbClr val="EE7427"/>
                </a:solidFill>
                <a:latin typeface="微软雅黑" panose="020B0503020204020204" pitchFamily="34" charset="-122"/>
                <a:ea typeface="微软雅黑" panose="020B0503020204020204" pitchFamily="34" charset="-122"/>
              </a:endParaRPr>
            </a:p>
          </p:txBody>
        </p:sp>
        <p:sp>
          <p:nvSpPr>
            <p:cNvPr id="17" name="PA_矩形 15">
              <a:extLst>
                <a:ext uri="{FF2B5EF4-FFF2-40B4-BE49-F238E27FC236}">
                  <a16:creationId xmlns:a16="http://schemas.microsoft.com/office/drawing/2014/main" id="{D2AF528E-7678-4307-8FC1-50D32D9303EC}"/>
                </a:ext>
              </a:extLst>
            </p:cNvPr>
            <p:cNvSpPr/>
            <p:nvPr>
              <p:custDataLst>
                <p:tags r:id="rId3"/>
              </p:custDataLst>
            </p:nvPr>
          </p:nvSpPr>
          <p:spPr>
            <a:xfrm>
              <a:off x="2187913" y="328994"/>
              <a:ext cx="169724" cy="369332"/>
            </a:xfrm>
            <a:prstGeom prst="rect">
              <a:avLst/>
            </a:prstGeom>
          </p:spPr>
          <p:txBody>
            <a:bodyPr wrap="none">
              <a:spAutoFit/>
            </a:bodyPr>
            <a:lstStyle/>
            <a:p>
              <a:pPr lvl="0" algn="ctr">
                <a:defRPr/>
              </a:pPr>
              <a:endParaRPr lang="zh-CN" altLang="zh-CN" b="1">
                <a:solidFill>
                  <a:srgbClr val="000000">
                    <a:lumMod val="85000"/>
                    <a:lumOff val="15000"/>
                  </a:srgbClr>
                </a:solidFill>
                <a:latin typeface="微软雅黑" panose="020B0503020204020204" pitchFamily="34" charset="-122"/>
                <a:ea typeface="微软雅黑" panose="020B0503020204020204" pitchFamily="34" charset="-122"/>
              </a:endParaRPr>
            </a:p>
          </p:txBody>
        </p:sp>
      </p:grpSp>
      <p:pic>
        <p:nvPicPr>
          <p:cNvPr id="18" name="图片 17" descr="G:\海得\设计\logo\海得机电LOGO无字.png海得机电LOGO无字">
            <a:extLst>
              <a:ext uri="{FF2B5EF4-FFF2-40B4-BE49-F238E27FC236}">
                <a16:creationId xmlns:a16="http://schemas.microsoft.com/office/drawing/2014/main" id="{339B9C1A-41D3-4F54-9579-C8D2AB65E5C5}"/>
              </a:ext>
            </a:extLst>
          </p:cNvPr>
          <p:cNvPicPr>
            <a:picLocks noChangeAspect="1"/>
          </p:cNvPicPr>
          <p:nvPr userDrawn="1"/>
        </p:nvPicPr>
        <p:blipFill>
          <a:blip r:embed="rId7"/>
          <a:srcRect/>
          <a:stretch>
            <a:fillRect/>
          </a:stretch>
        </p:blipFill>
        <p:spPr>
          <a:xfrm>
            <a:off x="7180593" y="4645293"/>
            <a:ext cx="479198" cy="336748"/>
          </a:xfrm>
          <a:prstGeom prst="roundRect">
            <a:avLst>
              <a:gd name="adj" fmla="val 8594"/>
            </a:avLst>
          </a:prstGeom>
          <a:no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30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仅标题">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p:blipFill>
        <p:spPr bwMode="auto">
          <a:xfrm>
            <a:off x="-1" y="2287"/>
            <a:ext cx="9144001" cy="51389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5" descr="C:\Users\mitchelld\Desktop\Assets\Web_Net.png"/>
          <p:cNvPicPr>
            <a:picLocks noChangeAspect="1" noChangeArrowheads="1"/>
          </p:cNvPicPr>
          <p:nvPr userDrawn="1"/>
        </p:nvPicPr>
        <p:blipFill>
          <a:blip r:embed="rId6">
            <a:lum contrast="40000"/>
            <a:grayscl/>
            <a:extLst>
              <a:ext uri="{28A0092B-C50C-407E-A947-70E740481C1C}">
                <a14:useLocalDpi xmlns:a14="http://schemas.microsoft.com/office/drawing/2010/main"/>
              </a:ext>
            </a:extLst>
          </a:blip>
          <a:srcRect/>
          <a:stretch>
            <a:fillRect/>
          </a:stretch>
        </p:blipFill>
        <p:spPr bwMode="auto">
          <a:xfrm>
            <a:off x="-1" y="3028340"/>
            <a:ext cx="9144000" cy="211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a:xfrm>
            <a:off x="467543" y="188640"/>
            <a:ext cx="4104456" cy="438894"/>
          </a:xfrm>
        </p:spPr>
        <p:txBody>
          <a:bodyPr>
            <a:noAutofit/>
          </a:bodyPr>
          <a:lstStyle>
            <a:lvl1pPr algn="l">
              <a:defRPr lang="zh-CN" altLang="en-US" sz="2200" b="1" kern="1200" dirty="0">
                <a:solidFill>
                  <a:schemeClr val="tx1"/>
                </a:solidFill>
                <a:latin typeface="+mn-lt"/>
                <a:ea typeface="+mn-ea"/>
                <a:cs typeface="+mn-cs"/>
              </a:defRPr>
            </a:lvl1pPr>
          </a:lstStyle>
          <a:p>
            <a:r>
              <a:rPr lang="zh-CN" altLang="en-US" dirty="0"/>
              <a:t>单击此处编辑母版标题样式</a:t>
            </a:r>
          </a:p>
        </p:txBody>
      </p:sp>
      <p:grpSp>
        <p:nvGrpSpPr>
          <p:cNvPr id="10" name="组合 9"/>
          <p:cNvGrpSpPr/>
          <p:nvPr userDrawn="1"/>
        </p:nvGrpSpPr>
        <p:grpSpPr>
          <a:xfrm>
            <a:off x="13927" y="230955"/>
            <a:ext cx="2848733" cy="396579"/>
            <a:chOff x="4402" y="230955"/>
            <a:chExt cx="2848733" cy="396579"/>
          </a:xfrm>
        </p:grpSpPr>
        <p:sp>
          <p:nvSpPr>
            <p:cNvPr id="11" name="矩形 10"/>
            <p:cNvSpPr/>
            <p:nvPr/>
          </p:nvSpPr>
          <p:spPr>
            <a:xfrm>
              <a:off x="230091" y="231490"/>
              <a:ext cx="216024" cy="396044"/>
            </a:xfrm>
            <a:prstGeom prst="rect">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p:cNvCxnSpPr/>
            <p:nvPr/>
          </p:nvCxnSpPr>
          <p:spPr>
            <a:xfrm>
              <a:off x="404863" y="622844"/>
              <a:ext cx="2448272" cy="0"/>
            </a:xfrm>
            <a:prstGeom prst="line">
              <a:avLst/>
            </a:prstGeom>
            <a:ln w="12700">
              <a:solidFill>
                <a:srgbClr val="C80000"/>
              </a:solidFill>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4402" y="230955"/>
              <a:ext cx="45719" cy="39604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99897" y="230955"/>
              <a:ext cx="105166" cy="39604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PA_组合 11">
            <a:extLst>
              <a:ext uri="{FF2B5EF4-FFF2-40B4-BE49-F238E27FC236}">
                <a16:creationId xmlns:a16="http://schemas.microsoft.com/office/drawing/2014/main" id="{6AFCCFA3-0A9D-44EF-A44B-91B552AFAB1B}"/>
              </a:ext>
            </a:extLst>
          </p:cNvPr>
          <p:cNvGrpSpPr/>
          <p:nvPr userDrawn="1">
            <p:custDataLst>
              <p:tags r:id="rId1"/>
            </p:custDataLst>
          </p:nvPr>
        </p:nvGrpSpPr>
        <p:grpSpPr>
          <a:xfrm>
            <a:off x="7308304" y="4443211"/>
            <a:ext cx="2017796" cy="720827"/>
            <a:chOff x="454437" y="24588"/>
            <a:chExt cx="2033272" cy="790575"/>
          </a:xfrm>
        </p:grpSpPr>
        <p:sp>
          <p:nvSpPr>
            <p:cNvPr id="16" name="PA_矩形 3">
              <a:extLst>
                <a:ext uri="{FF2B5EF4-FFF2-40B4-BE49-F238E27FC236}">
                  <a16:creationId xmlns:a16="http://schemas.microsoft.com/office/drawing/2014/main" id="{1CF0A95A-AA63-4B1E-BF55-4888ACFA62CB}"/>
                </a:ext>
              </a:extLst>
            </p:cNvPr>
            <p:cNvSpPr txBox="1">
              <a:spLocks noChangeArrowheads="1"/>
            </p:cNvSpPr>
            <p:nvPr>
              <p:custDataLst>
                <p:tags r:id="rId2"/>
              </p:custDataLst>
            </p:nvPr>
          </p:nvSpPr>
          <p:spPr bwMode="auto">
            <a:xfrm>
              <a:off x="454437" y="24588"/>
              <a:ext cx="2033272" cy="790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defRPr/>
              </a:pPr>
              <a:r>
                <a:rPr lang="zh-CN" altLang="en-US" b="1">
                  <a:solidFill>
                    <a:srgbClr val="3C689E"/>
                  </a:solidFill>
                  <a:latin typeface="微软雅黑" panose="020B0503020204020204" pitchFamily="34" charset="-122"/>
                  <a:ea typeface="微软雅黑" panose="020B0503020204020204" pitchFamily="34" charset="-122"/>
                </a:rPr>
                <a:t>海得</a:t>
              </a:r>
              <a:r>
                <a:rPr lang="zh-CN" altLang="en-US" b="1">
                  <a:solidFill>
                    <a:srgbClr val="EE7427"/>
                  </a:solidFill>
                  <a:latin typeface="微软雅黑" panose="020B0503020204020204" pitchFamily="34" charset="-122"/>
                  <a:ea typeface="微软雅黑" panose="020B0503020204020204" pitchFamily="34" charset="-122"/>
                </a:rPr>
                <a:t>机电</a:t>
              </a:r>
              <a:endParaRPr lang="en-US" altLang="zh-CN" b="1">
                <a:solidFill>
                  <a:srgbClr val="EE7427"/>
                </a:solidFill>
                <a:latin typeface="微软雅黑" panose="020B0503020204020204" pitchFamily="34" charset="-122"/>
                <a:ea typeface="微软雅黑" panose="020B0503020204020204" pitchFamily="34" charset="-122"/>
              </a:endParaRPr>
            </a:p>
          </p:txBody>
        </p:sp>
        <p:sp>
          <p:nvSpPr>
            <p:cNvPr id="17" name="PA_矩形 15">
              <a:extLst>
                <a:ext uri="{FF2B5EF4-FFF2-40B4-BE49-F238E27FC236}">
                  <a16:creationId xmlns:a16="http://schemas.microsoft.com/office/drawing/2014/main" id="{D2AF528E-7678-4307-8FC1-50D32D9303EC}"/>
                </a:ext>
              </a:extLst>
            </p:cNvPr>
            <p:cNvSpPr/>
            <p:nvPr>
              <p:custDataLst>
                <p:tags r:id="rId3"/>
              </p:custDataLst>
            </p:nvPr>
          </p:nvSpPr>
          <p:spPr>
            <a:xfrm>
              <a:off x="2187913" y="328994"/>
              <a:ext cx="169724" cy="369332"/>
            </a:xfrm>
            <a:prstGeom prst="rect">
              <a:avLst/>
            </a:prstGeom>
          </p:spPr>
          <p:txBody>
            <a:bodyPr wrap="none">
              <a:spAutoFit/>
            </a:bodyPr>
            <a:lstStyle/>
            <a:p>
              <a:pPr lvl="0" algn="ctr">
                <a:defRPr/>
              </a:pPr>
              <a:endParaRPr lang="zh-CN" altLang="zh-CN" b="1">
                <a:solidFill>
                  <a:srgbClr val="000000">
                    <a:lumMod val="85000"/>
                    <a:lumOff val="15000"/>
                  </a:srgbClr>
                </a:solidFill>
                <a:latin typeface="微软雅黑" panose="020B0503020204020204" pitchFamily="34" charset="-122"/>
                <a:ea typeface="微软雅黑" panose="020B0503020204020204" pitchFamily="34" charset="-122"/>
              </a:endParaRPr>
            </a:p>
          </p:txBody>
        </p:sp>
      </p:grpSp>
      <p:pic>
        <p:nvPicPr>
          <p:cNvPr id="18" name="图片 17" descr="G:\海得\设计\logo\海得机电LOGO无字.png海得机电LOGO无字">
            <a:extLst>
              <a:ext uri="{FF2B5EF4-FFF2-40B4-BE49-F238E27FC236}">
                <a16:creationId xmlns:a16="http://schemas.microsoft.com/office/drawing/2014/main" id="{339B9C1A-41D3-4F54-9579-C8D2AB65E5C5}"/>
              </a:ext>
            </a:extLst>
          </p:cNvPr>
          <p:cNvPicPr>
            <a:picLocks noChangeAspect="1"/>
          </p:cNvPicPr>
          <p:nvPr userDrawn="1"/>
        </p:nvPicPr>
        <p:blipFill>
          <a:blip r:embed="rId7"/>
          <a:srcRect/>
          <a:stretch>
            <a:fillRect/>
          </a:stretch>
        </p:blipFill>
        <p:spPr>
          <a:xfrm>
            <a:off x="7180593" y="4645293"/>
            <a:ext cx="479198" cy="336748"/>
          </a:xfrm>
          <a:prstGeom prst="roundRect">
            <a:avLst>
              <a:gd name="adj" fmla="val 8594"/>
            </a:avLst>
          </a:prstGeom>
          <a:no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29155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30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p:blipFill>
        <p:spPr bwMode="auto">
          <a:xfrm>
            <a:off x="-1" y="2287"/>
            <a:ext cx="9144001" cy="51389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5" descr="C:\Users\mitchelld\Desktop\Assets\Web_Net.png"/>
          <p:cNvPicPr>
            <a:picLocks noChangeAspect="1" noChangeArrowheads="1"/>
          </p:cNvPicPr>
          <p:nvPr userDrawn="1"/>
        </p:nvPicPr>
        <p:blipFill>
          <a:blip r:embed="rId6">
            <a:lum contrast="40000"/>
            <a:grayscl/>
            <a:extLst>
              <a:ext uri="{28A0092B-C50C-407E-A947-70E740481C1C}">
                <a14:useLocalDpi xmlns:a14="http://schemas.microsoft.com/office/drawing/2010/main"/>
              </a:ext>
            </a:extLst>
          </a:blip>
          <a:srcRect/>
          <a:stretch>
            <a:fillRect/>
          </a:stretch>
        </p:blipFill>
        <p:spPr bwMode="auto">
          <a:xfrm>
            <a:off x="-1" y="3028340"/>
            <a:ext cx="9144000" cy="211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组合 9"/>
          <p:cNvGrpSpPr/>
          <p:nvPr userDrawn="1"/>
        </p:nvGrpSpPr>
        <p:grpSpPr>
          <a:xfrm>
            <a:off x="13927" y="230955"/>
            <a:ext cx="2848733" cy="396579"/>
            <a:chOff x="4402" y="230955"/>
            <a:chExt cx="2848733" cy="396579"/>
          </a:xfrm>
        </p:grpSpPr>
        <p:sp>
          <p:nvSpPr>
            <p:cNvPr id="11" name="矩形 10"/>
            <p:cNvSpPr/>
            <p:nvPr/>
          </p:nvSpPr>
          <p:spPr>
            <a:xfrm>
              <a:off x="230091" y="231490"/>
              <a:ext cx="216024" cy="396044"/>
            </a:xfrm>
            <a:prstGeom prst="rect">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p:cNvCxnSpPr/>
            <p:nvPr/>
          </p:nvCxnSpPr>
          <p:spPr>
            <a:xfrm>
              <a:off x="404863" y="622844"/>
              <a:ext cx="2448272" cy="0"/>
            </a:xfrm>
            <a:prstGeom prst="line">
              <a:avLst/>
            </a:prstGeom>
            <a:ln w="12700">
              <a:solidFill>
                <a:srgbClr val="C80000"/>
              </a:solidFill>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4402" y="230955"/>
              <a:ext cx="45719" cy="39604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99897" y="230955"/>
              <a:ext cx="105166" cy="39604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PA_组合 11">
            <a:extLst>
              <a:ext uri="{FF2B5EF4-FFF2-40B4-BE49-F238E27FC236}">
                <a16:creationId xmlns:a16="http://schemas.microsoft.com/office/drawing/2014/main" id="{6AFCCFA3-0A9D-44EF-A44B-91B552AFAB1B}"/>
              </a:ext>
            </a:extLst>
          </p:cNvPr>
          <p:cNvGrpSpPr/>
          <p:nvPr userDrawn="1">
            <p:custDataLst>
              <p:tags r:id="rId1"/>
            </p:custDataLst>
          </p:nvPr>
        </p:nvGrpSpPr>
        <p:grpSpPr>
          <a:xfrm>
            <a:off x="695257" y="56207"/>
            <a:ext cx="2004535" cy="716090"/>
            <a:chOff x="454437" y="24588"/>
            <a:chExt cx="2033272" cy="790575"/>
          </a:xfrm>
        </p:grpSpPr>
        <p:sp>
          <p:nvSpPr>
            <p:cNvPr id="16" name="PA_矩形 3">
              <a:extLst>
                <a:ext uri="{FF2B5EF4-FFF2-40B4-BE49-F238E27FC236}">
                  <a16:creationId xmlns:a16="http://schemas.microsoft.com/office/drawing/2014/main" id="{1CF0A95A-AA63-4B1E-BF55-4888ACFA62CB}"/>
                </a:ext>
              </a:extLst>
            </p:cNvPr>
            <p:cNvSpPr txBox="1">
              <a:spLocks noChangeArrowheads="1"/>
            </p:cNvSpPr>
            <p:nvPr>
              <p:custDataLst>
                <p:tags r:id="rId2"/>
              </p:custDataLst>
            </p:nvPr>
          </p:nvSpPr>
          <p:spPr bwMode="auto">
            <a:xfrm>
              <a:off x="454437" y="24588"/>
              <a:ext cx="2033272" cy="790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defRPr/>
              </a:pPr>
              <a:r>
                <a:rPr lang="zh-CN" altLang="en-US" b="1">
                  <a:solidFill>
                    <a:srgbClr val="3C689E"/>
                  </a:solidFill>
                  <a:latin typeface="微软雅黑" panose="020B0503020204020204" pitchFamily="34" charset="-122"/>
                  <a:ea typeface="微软雅黑" panose="020B0503020204020204" pitchFamily="34" charset="-122"/>
                </a:rPr>
                <a:t>海得</a:t>
              </a:r>
              <a:r>
                <a:rPr lang="zh-CN" altLang="en-US" b="1">
                  <a:solidFill>
                    <a:srgbClr val="EE7427"/>
                  </a:solidFill>
                  <a:latin typeface="微软雅黑" panose="020B0503020204020204" pitchFamily="34" charset="-122"/>
                  <a:ea typeface="微软雅黑" panose="020B0503020204020204" pitchFamily="34" charset="-122"/>
                </a:rPr>
                <a:t>机电</a:t>
              </a:r>
              <a:endParaRPr lang="en-US" altLang="zh-CN" b="1">
                <a:solidFill>
                  <a:srgbClr val="EE7427"/>
                </a:solidFill>
                <a:latin typeface="微软雅黑" panose="020B0503020204020204" pitchFamily="34" charset="-122"/>
                <a:ea typeface="微软雅黑" panose="020B0503020204020204" pitchFamily="34" charset="-122"/>
              </a:endParaRPr>
            </a:p>
          </p:txBody>
        </p:sp>
        <p:sp>
          <p:nvSpPr>
            <p:cNvPr id="17" name="PA_矩形 15">
              <a:extLst>
                <a:ext uri="{FF2B5EF4-FFF2-40B4-BE49-F238E27FC236}">
                  <a16:creationId xmlns:a16="http://schemas.microsoft.com/office/drawing/2014/main" id="{D2AF528E-7678-4307-8FC1-50D32D9303EC}"/>
                </a:ext>
              </a:extLst>
            </p:cNvPr>
            <p:cNvSpPr/>
            <p:nvPr>
              <p:custDataLst>
                <p:tags r:id="rId3"/>
              </p:custDataLst>
            </p:nvPr>
          </p:nvSpPr>
          <p:spPr>
            <a:xfrm>
              <a:off x="2187913" y="328994"/>
              <a:ext cx="169724" cy="369332"/>
            </a:xfrm>
            <a:prstGeom prst="rect">
              <a:avLst/>
            </a:prstGeom>
          </p:spPr>
          <p:txBody>
            <a:bodyPr wrap="none">
              <a:spAutoFit/>
            </a:bodyPr>
            <a:lstStyle/>
            <a:p>
              <a:pPr lvl="0" algn="ctr">
                <a:defRPr/>
              </a:pPr>
              <a:endParaRPr lang="zh-CN" altLang="zh-CN" b="1">
                <a:solidFill>
                  <a:srgbClr val="000000">
                    <a:lumMod val="85000"/>
                    <a:lumOff val="15000"/>
                  </a:srgbClr>
                </a:solidFill>
                <a:latin typeface="微软雅黑" panose="020B0503020204020204" pitchFamily="34" charset="-122"/>
                <a:ea typeface="微软雅黑" panose="020B0503020204020204" pitchFamily="34" charset="-122"/>
              </a:endParaRPr>
            </a:p>
          </p:txBody>
        </p:sp>
      </p:grpSp>
      <p:pic>
        <p:nvPicPr>
          <p:cNvPr id="18" name="图片 17" descr="G:\海得\设计\logo\海得机电LOGO无字.png海得机电LOGO无字">
            <a:extLst>
              <a:ext uri="{FF2B5EF4-FFF2-40B4-BE49-F238E27FC236}">
                <a16:creationId xmlns:a16="http://schemas.microsoft.com/office/drawing/2014/main" id="{339B9C1A-41D3-4F54-9579-C8D2AB65E5C5}"/>
              </a:ext>
            </a:extLst>
          </p:cNvPr>
          <p:cNvPicPr>
            <a:picLocks noChangeAspect="1"/>
          </p:cNvPicPr>
          <p:nvPr userDrawn="1"/>
        </p:nvPicPr>
        <p:blipFill>
          <a:blip r:embed="rId7"/>
          <a:srcRect/>
          <a:stretch>
            <a:fillRect/>
          </a:stretch>
        </p:blipFill>
        <p:spPr>
          <a:xfrm>
            <a:off x="539552" y="253552"/>
            <a:ext cx="479198" cy="336748"/>
          </a:xfrm>
          <a:prstGeom prst="roundRect">
            <a:avLst>
              <a:gd name="adj" fmla="val 8594"/>
            </a:avLst>
          </a:prstGeom>
          <a:no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6642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2019/11/8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2019/11/8</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62" r:id="rId8"/>
    <p:sldLayoutId id="2147483655" r:id="rId9"/>
    <p:sldLayoutId id="2147483656" r:id="rId10"/>
    <p:sldLayoutId id="2147483657" r:id="rId11"/>
    <p:sldLayoutId id="2147483658" r:id="rId12"/>
    <p:sldLayoutId id="214748365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13.xml"/><Relationship Id="rId7" Type="http://schemas.openxmlformats.org/officeDocument/2006/relationships/image" Target="../media/image5.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slideLayout" Target="../slideLayouts/slideLayout9.xml"/><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6.xml"/><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zjd\Desktop\psd953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4422"/>
          <a:stretch/>
        </p:blipFill>
        <p:spPr bwMode="auto">
          <a:xfrm>
            <a:off x="-1" y="1"/>
            <a:ext cx="9144001" cy="5143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5" descr="C:\Users\mitchelld\Desktop\Assets\Web_Net.png"/>
          <p:cNvPicPr>
            <a:picLocks noChangeAspect="1" noChangeArrowheads="1"/>
          </p:cNvPicPr>
          <p:nvPr/>
        </p:nvPicPr>
        <p:blipFill>
          <a:blip r:embed="rId6">
            <a:lum contrast="40000"/>
            <a:grayscl/>
            <a:extLst>
              <a:ext uri="{28A0092B-C50C-407E-A947-70E740481C1C}">
                <a14:useLocalDpi xmlns:a14="http://schemas.microsoft.com/office/drawing/2010/main"/>
              </a:ext>
            </a:extLst>
          </a:blip>
          <a:srcRect/>
          <a:stretch>
            <a:fillRect/>
          </a:stretch>
        </p:blipFill>
        <p:spPr bwMode="auto">
          <a:xfrm>
            <a:off x="-1" y="3028340"/>
            <a:ext cx="9144000" cy="211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8249" y="2892653"/>
            <a:ext cx="9181277" cy="2258685"/>
          </a:xfrm>
          <a:custGeom>
            <a:avLst/>
            <a:gdLst>
              <a:gd name="connsiteX0" fmla="*/ 0 w 9144001"/>
              <a:gd name="connsiteY0" fmla="*/ 0 h 471450"/>
              <a:gd name="connsiteX1" fmla="*/ 9144001 w 9144001"/>
              <a:gd name="connsiteY1" fmla="*/ 0 h 471450"/>
              <a:gd name="connsiteX2" fmla="*/ 9144001 w 9144001"/>
              <a:gd name="connsiteY2" fmla="*/ 471450 h 471450"/>
              <a:gd name="connsiteX3" fmla="*/ 0 w 9144001"/>
              <a:gd name="connsiteY3" fmla="*/ 471450 h 471450"/>
              <a:gd name="connsiteX4" fmla="*/ 0 w 9144001"/>
              <a:gd name="connsiteY4" fmla="*/ 0 h 471450"/>
              <a:gd name="connsiteX0" fmla="*/ 29029 w 9173030"/>
              <a:gd name="connsiteY0" fmla="*/ 0 h 1893850"/>
              <a:gd name="connsiteX1" fmla="*/ 9173030 w 9173030"/>
              <a:gd name="connsiteY1" fmla="*/ 0 h 1893850"/>
              <a:gd name="connsiteX2" fmla="*/ 9173030 w 9173030"/>
              <a:gd name="connsiteY2" fmla="*/ 471450 h 1893850"/>
              <a:gd name="connsiteX3" fmla="*/ 0 w 9173030"/>
              <a:gd name="connsiteY3" fmla="*/ 1893850 h 1893850"/>
              <a:gd name="connsiteX4" fmla="*/ 29029 w 9173030"/>
              <a:gd name="connsiteY4" fmla="*/ 0 h 1893850"/>
              <a:gd name="connsiteX0" fmla="*/ 8247 w 9152248"/>
              <a:gd name="connsiteY0" fmla="*/ 0 h 1810722"/>
              <a:gd name="connsiteX1" fmla="*/ 9152248 w 9152248"/>
              <a:gd name="connsiteY1" fmla="*/ 0 h 1810722"/>
              <a:gd name="connsiteX2" fmla="*/ 9152248 w 9152248"/>
              <a:gd name="connsiteY2" fmla="*/ 471450 h 1810722"/>
              <a:gd name="connsiteX3" fmla="*/ 0 w 9152248"/>
              <a:gd name="connsiteY3" fmla="*/ 1810722 h 1810722"/>
              <a:gd name="connsiteX4" fmla="*/ 8247 w 9152248"/>
              <a:gd name="connsiteY4" fmla="*/ 0 h 1810722"/>
              <a:gd name="connsiteX0" fmla="*/ 8247 w 9152248"/>
              <a:gd name="connsiteY0" fmla="*/ 0 h 1852285"/>
              <a:gd name="connsiteX1" fmla="*/ 9152248 w 9152248"/>
              <a:gd name="connsiteY1" fmla="*/ 0 h 1852285"/>
              <a:gd name="connsiteX2" fmla="*/ 9152248 w 9152248"/>
              <a:gd name="connsiteY2" fmla="*/ 471450 h 1852285"/>
              <a:gd name="connsiteX3" fmla="*/ 0 w 9152248"/>
              <a:gd name="connsiteY3" fmla="*/ 1852285 h 1852285"/>
              <a:gd name="connsiteX4" fmla="*/ 8247 w 9152248"/>
              <a:gd name="connsiteY4" fmla="*/ 0 h 1852285"/>
              <a:gd name="connsiteX0" fmla="*/ 8247 w 9166762"/>
              <a:gd name="connsiteY0" fmla="*/ 406400 h 2258685"/>
              <a:gd name="connsiteX1" fmla="*/ 9166762 w 9166762"/>
              <a:gd name="connsiteY1" fmla="*/ 0 h 2258685"/>
              <a:gd name="connsiteX2" fmla="*/ 9152248 w 9166762"/>
              <a:gd name="connsiteY2" fmla="*/ 877850 h 2258685"/>
              <a:gd name="connsiteX3" fmla="*/ 0 w 9166762"/>
              <a:gd name="connsiteY3" fmla="*/ 2258685 h 2258685"/>
              <a:gd name="connsiteX4" fmla="*/ 8247 w 9166762"/>
              <a:gd name="connsiteY4" fmla="*/ 406400 h 2258685"/>
              <a:gd name="connsiteX0" fmla="*/ 8247 w 9181277"/>
              <a:gd name="connsiteY0" fmla="*/ 406400 h 2258685"/>
              <a:gd name="connsiteX1" fmla="*/ 9166762 w 9181277"/>
              <a:gd name="connsiteY1" fmla="*/ 0 h 2258685"/>
              <a:gd name="connsiteX2" fmla="*/ 9181277 w 9181277"/>
              <a:gd name="connsiteY2" fmla="*/ 544021 h 2258685"/>
              <a:gd name="connsiteX3" fmla="*/ 0 w 9181277"/>
              <a:gd name="connsiteY3" fmla="*/ 2258685 h 2258685"/>
              <a:gd name="connsiteX4" fmla="*/ 8247 w 9181277"/>
              <a:gd name="connsiteY4" fmla="*/ 406400 h 2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1277" h="2258685">
                <a:moveTo>
                  <a:pt x="8247" y="406400"/>
                </a:moveTo>
                <a:lnTo>
                  <a:pt x="9166762" y="0"/>
                </a:lnTo>
                <a:lnTo>
                  <a:pt x="9181277" y="544021"/>
                </a:lnTo>
                <a:lnTo>
                  <a:pt x="0" y="2258685"/>
                </a:lnTo>
                <a:lnTo>
                  <a:pt x="8247" y="406400"/>
                </a:lnTo>
                <a:close/>
              </a:path>
            </a:pathLst>
          </a:custGeom>
          <a:gradFill flip="none" rotWithShape="1">
            <a:gsLst>
              <a:gs pos="0">
                <a:srgbClr val="A10101"/>
              </a:gs>
              <a:gs pos="50000">
                <a:srgbClr val="C80000"/>
              </a:gs>
              <a:gs pos="100000">
                <a:srgbClr val="FA000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3645553" y="1189406"/>
            <a:ext cx="3563963" cy="523220"/>
          </a:xfrm>
          <a:prstGeom prst="rect">
            <a:avLst/>
          </a:prstGeom>
          <a:noFill/>
        </p:spPr>
        <p:txBody>
          <a:bodyPr wrap="square" rtlCol="0">
            <a:spAutoFit/>
          </a:bodyPr>
          <a:lstStyle/>
          <a:p>
            <a:pPr algn="ctr"/>
            <a:r>
              <a:rPr lang="zh-CN" altLang="en-US" sz="2800" b="1">
                <a:solidFill>
                  <a:srgbClr val="404040"/>
                </a:solidFill>
              </a:rPr>
              <a:t>海得机电</a:t>
            </a:r>
            <a:r>
              <a:rPr lang="zh-CN" altLang="en-US" sz="2800" b="1">
                <a:solidFill>
                  <a:srgbClr val="C80000"/>
                </a:solidFill>
              </a:rPr>
              <a:t>重点案例</a:t>
            </a:r>
          </a:p>
        </p:txBody>
      </p:sp>
      <p:sp>
        <p:nvSpPr>
          <p:cNvPr id="12" name="文本框 29"/>
          <p:cNvSpPr txBox="1"/>
          <p:nvPr/>
        </p:nvSpPr>
        <p:spPr>
          <a:xfrm>
            <a:off x="6664424" y="4501370"/>
            <a:ext cx="2156048" cy="276999"/>
          </a:xfrm>
          <a:prstGeom prst="rect">
            <a:avLst/>
          </a:prstGeom>
          <a:noFill/>
        </p:spPr>
        <p:txBody>
          <a:bodyPr wrap="square" rtlCol="0">
            <a:spAutoFit/>
          </a:bodyPr>
          <a:lstStyle/>
          <a:p>
            <a:pPr algn="r"/>
            <a:r>
              <a:rPr lang="zh-CN" altLang="en-US" sz="1200">
                <a:solidFill>
                  <a:srgbClr val="404040"/>
                </a:solidFill>
              </a:rPr>
              <a:t>日期：</a:t>
            </a:r>
            <a:r>
              <a:rPr lang="en-US" altLang="zh-CN" sz="1200">
                <a:solidFill>
                  <a:srgbClr val="404040"/>
                </a:solidFill>
              </a:rPr>
              <a:t>2019</a:t>
            </a:r>
            <a:r>
              <a:rPr lang="zh-CN" altLang="en-US" sz="1200">
                <a:solidFill>
                  <a:srgbClr val="404040"/>
                </a:solidFill>
              </a:rPr>
              <a:t>年</a:t>
            </a:r>
            <a:r>
              <a:rPr lang="en-US" altLang="zh-CN" sz="1200">
                <a:solidFill>
                  <a:srgbClr val="404040"/>
                </a:solidFill>
              </a:rPr>
              <a:t>11</a:t>
            </a:r>
            <a:r>
              <a:rPr lang="zh-CN" altLang="en-US" sz="1200">
                <a:solidFill>
                  <a:srgbClr val="404040"/>
                </a:solidFill>
              </a:rPr>
              <a:t>月</a:t>
            </a:r>
            <a:r>
              <a:rPr lang="en-US" altLang="zh-CN" sz="1200">
                <a:solidFill>
                  <a:srgbClr val="404040"/>
                </a:solidFill>
              </a:rPr>
              <a:t>7</a:t>
            </a:r>
            <a:r>
              <a:rPr lang="zh-CN" altLang="en-US" sz="1200">
                <a:solidFill>
                  <a:srgbClr val="404040"/>
                </a:solidFill>
              </a:rPr>
              <a:t>日</a:t>
            </a:r>
          </a:p>
        </p:txBody>
      </p:sp>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28356" y="1419622"/>
            <a:ext cx="5158769" cy="3493662"/>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86143" y="871455"/>
            <a:ext cx="2215637" cy="2924431"/>
          </a:xfrm>
          <a:prstGeom prst="rect">
            <a:avLst/>
          </a:prstGeom>
          <a:noFill/>
          <a:extLst>
            <a:ext uri="{909E8E84-426E-40DD-AFC4-6F175D3DCCD1}">
              <a14:hiddenFill xmlns:a14="http://schemas.microsoft.com/office/drawing/2010/main">
                <a:solidFill>
                  <a:srgbClr val="FFFFFF"/>
                </a:solidFill>
              </a14:hiddenFill>
            </a:ext>
          </a:extLst>
        </p:spPr>
      </p:pic>
      <p:sp>
        <p:nvSpPr>
          <p:cNvPr id="13" name="文本框 12"/>
          <p:cNvSpPr txBox="1"/>
          <p:nvPr/>
        </p:nvSpPr>
        <p:spPr>
          <a:xfrm>
            <a:off x="6560472" y="4040602"/>
            <a:ext cx="2332008" cy="276999"/>
          </a:xfrm>
          <a:prstGeom prst="rect">
            <a:avLst/>
          </a:prstGeom>
          <a:noFill/>
        </p:spPr>
        <p:txBody>
          <a:bodyPr wrap="square" rtlCol="0">
            <a:spAutoFit/>
          </a:bodyPr>
          <a:lstStyle/>
          <a:p>
            <a:r>
              <a:rPr lang="zh-CN" altLang="en-US" sz="1200" b="1" spc="180">
                <a:solidFill>
                  <a:srgbClr val="C80000"/>
                </a:solidFill>
              </a:rPr>
              <a:t>台州海得机电科技有限公司</a:t>
            </a:r>
          </a:p>
        </p:txBody>
      </p:sp>
      <p:sp>
        <p:nvSpPr>
          <p:cNvPr id="3" name="矩形 2"/>
          <p:cNvSpPr/>
          <p:nvPr/>
        </p:nvSpPr>
        <p:spPr>
          <a:xfrm>
            <a:off x="6444208" y="4263806"/>
            <a:ext cx="2448272" cy="230832"/>
          </a:xfrm>
          <a:prstGeom prst="rect">
            <a:avLst/>
          </a:prstGeom>
        </p:spPr>
        <p:txBody>
          <a:bodyPr wrap="square">
            <a:spAutoFit/>
          </a:bodyPr>
          <a:lstStyle/>
          <a:p>
            <a:r>
              <a:rPr lang="en-US" altLang="zh-CN" sz="900">
                <a:solidFill>
                  <a:srgbClr val="404040"/>
                </a:solidFill>
              </a:rPr>
              <a:t>TAIZHOU HIED MT SCI &amp; TECH CO., LTD. </a:t>
            </a:r>
          </a:p>
        </p:txBody>
      </p:sp>
      <p:grpSp>
        <p:nvGrpSpPr>
          <p:cNvPr id="512" name="组合 511"/>
          <p:cNvGrpSpPr/>
          <p:nvPr/>
        </p:nvGrpSpPr>
        <p:grpSpPr>
          <a:xfrm rot="21401389">
            <a:off x="6364325" y="3268208"/>
            <a:ext cx="414832" cy="414832"/>
            <a:chOff x="2579342" y="2325600"/>
            <a:chExt cx="535322" cy="535322"/>
          </a:xfrm>
        </p:grpSpPr>
        <p:sp>
          <p:nvSpPr>
            <p:cNvPr id="513" name="椭圆 512"/>
            <p:cNvSpPr/>
            <p:nvPr/>
          </p:nvSpPr>
          <p:spPr>
            <a:xfrm>
              <a:off x="2579342" y="2325600"/>
              <a:ext cx="535322" cy="5353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000"/>
            </a:p>
          </p:txBody>
        </p:sp>
        <p:sp>
          <p:nvSpPr>
            <p:cNvPr id="514" name="Freeform 5"/>
            <p:cNvSpPr>
              <a:spLocks noEditPoints="1"/>
            </p:cNvSpPr>
            <p:nvPr/>
          </p:nvSpPr>
          <p:spPr bwMode="auto">
            <a:xfrm rot="20400000">
              <a:off x="2688616" y="2438278"/>
              <a:ext cx="316774" cy="311139"/>
            </a:xfrm>
            <a:custGeom>
              <a:avLst/>
              <a:gdLst>
                <a:gd name="T0" fmla="*/ 498 w 687"/>
                <a:gd name="T1" fmla="*/ 592 h 675"/>
                <a:gd name="T2" fmla="*/ 686 w 687"/>
                <a:gd name="T3" fmla="*/ 341 h 675"/>
                <a:gd name="T4" fmla="*/ 633 w 687"/>
                <a:gd name="T5" fmla="*/ 159 h 675"/>
                <a:gd name="T6" fmla="*/ 476 w 687"/>
                <a:gd name="T7" fmla="*/ 40 h 675"/>
                <a:gd name="T8" fmla="*/ 472 w 687"/>
                <a:gd name="T9" fmla="*/ 93 h 675"/>
                <a:gd name="T10" fmla="*/ 451 w 687"/>
                <a:gd name="T11" fmla="*/ 158 h 675"/>
                <a:gd name="T12" fmla="*/ 411 w 687"/>
                <a:gd name="T13" fmla="*/ 182 h 675"/>
                <a:gd name="T14" fmla="*/ 308 w 687"/>
                <a:gd name="T15" fmla="*/ 231 h 675"/>
                <a:gd name="T16" fmla="*/ 358 w 687"/>
                <a:gd name="T17" fmla="*/ 225 h 675"/>
                <a:gd name="T18" fmla="*/ 292 w 687"/>
                <a:gd name="T19" fmla="*/ 253 h 675"/>
                <a:gd name="T20" fmla="*/ 230 w 687"/>
                <a:gd name="T21" fmla="*/ 343 h 675"/>
                <a:gd name="T22" fmla="*/ 323 w 687"/>
                <a:gd name="T23" fmla="*/ 337 h 675"/>
                <a:gd name="T24" fmla="*/ 326 w 687"/>
                <a:gd name="T25" fmla="*/ 318 h 675"/>
                <a:gd name="T26" fmla="*/ 362 w 687"/>
                <a:gd name="T27" fmla="*/ 339 h 675"/>
                <a:gd name="T28" fmla="*/ 353 w 687"/>
                <a:gd name="T29" fmla="*/ 379 h 675"/>
                <a:gd name="T30" fmla="*/ 261 w 687"/>
                <a:gd name="T31" fmla="*/ 349 h 675"/>
                <a:gd name="T32" fmla="*/ 162 w 687"/>
                <a:gd name="T33" fmla="*/ 383 h 675"/>
                <a:gd name="T34" fmla="*/ 224 w 687"/>
                <a:gd name="T35" fmla="*/ 520 h 675"/>
                <a:gd name="T36" fmla="*/ 296 w 687"/>
                <a:gd name="T37" fmla="*/ 627 h 675"/>
                <a:gd name="T38" fmla="*/ 428 w 687"/>
                <a:gd name="T39" fmla="*/ 628 h 675"/>
                <a:gd name="T40" fmla="*/ 523 w 687"/>
                <a:gd name="T41" fmla="*/ 473 h 675"/>
                <a:gd name="T42" fmla="*/ 551 w 687"/>
                <a:gd name="T43" fmla="*/ 393 h 675"/>
                <a:gd name="T44" fmla="*/ 623 w 687"/>
                <a:gd name="T45" fmla="*/ 419 h 675"/>
                <a:gd name="T46" fmla="*/ 674 w 687"/>
                <a:gd name="T47" fmla="*/ 340 h 675"/>
                <a:gd name="T48" fmla="*/ 500 w 687"/>
                <a:gd name="T49" fmla="*/ 304 h 675"/>
                <a:gd name="T50" fmla="*/ 410 w 687"/>
                <a:gd name="T51" fmla="*/ 307 h 675"/>
                <a:gd name="T52" fmla="*/ 440 w 687"/>
                <a:gd name="T53" fmla="*/ 322 h 675"/>
                <a:gd name="T54" fmla="*/ 463 w 687"/>
                <a:gd name="T55" fmla="*/ 461 h 675"/>
                <a:gd name="T56" fmla="*/ 487 w 687"/>
                <a:gd name="T57" fmla="*/ 320 h 675"/>
                <a:gd name="T58" fmla="*/ 508 w 687"/>
                <a:gd name="T59" fmla="*/ 326 h 675"/>
                <a:gd name="T60" fmla="*/ 521 w 687"/>
                <a:gd name="T61" fmla="*/ 389 h 675"/>
                <a:gd name="T62" fmla="*/ 18 w 687"/>
                <a:gd name="T63" fmla="*/ 414 h 675"/>
                <a:gd name="T64" fmla="*/ 66 w 687"/>
                <a:gd name="T65" fmla="*/ 533 h 675"/>
                <a:gd name="T66" fmla="*/ 8 w 687"/>
                <a:gd name="T67" fmla="*/ 287 h 675"/>
                <a:gd name="T68" fmla="*/ 430 w 687"/>
                <a:gd name="T69" fmla="*/ 152 h 675"/>
                <a:gd name="T70" fmla="*/ 375 w 687"/>
                <a:gd name="T71" fmla="*/ 367 h 675"/>
                <a:gd name="T72" fmla="*/ 321 w 687"/>
                <a:gd name="T73" fmla="*/ 350 h 675"/>
                <a:gd name="T74" fmla="*/ 467 w 687"/>
                <a:gd name="T75" fmla="*/ 76 h 675"/>
                <a:gd name="T76" fmla="*/ 257 w 687"/>
                <a:gd name="T77" fmla="*/ 23 h 675"/>
                <a:gd name="T78" fmla="*/ 468 w 687"/>
                <a:gd name="T79" fmla="*/ 40 h 675"/>
                <a:gd name="T80" fmla="*/ 237 w 687"/>
                <a:gd name="T81" fmla="*/ 234 h 675"/>
                <a:gd name="T82" fmla="*/ 328 w 687"/>
                <a:gd name="T83" fmla="*/ 126 h 675"/>
                <a:gd name="T84" fmla="*/ 264 w 687"/>
                <a:gd name="T85" fmla="*/ 83 h 675"/>
                <a:gd name="T86" fmla="*/ 214 w 687"/>
                <a:gd name="T87" fmla="*/ 84 h 675"/>
                <a:gd name="T88" fmla="*/ 182 w 687"/>
                <a:gd name="T89" fmla="*/ 147 h 675"/>
                <a:gd name="T90" fmla="*/ 268 w 687"/>
                <a:gd name="T91" fmla="*/ 120 h 675"/>
                <a:gd name="T92" fmla="*/ 254 w 687"/>
                <a:gd name="T93" fmla="*/ 234 h 675"/>
                <a:gd name="T94" fmla="*/ 250 w 687"/>
                <a:gd name="T95" fmla="*/ 35 h 675"/>
                <a:gd name="T96" fmla="*/ 101 w 687"/>
                <a:gd name="T97" fmla="*/ 117 h 675"/>
                <a:gd name="T98" fmla="*/ 172 w 687"/>
                <a:gd name="T99" fmla="*/ 69 h 675"/>
                <a:gd name="T100" fmla="*/ 143 w 687"/>
                <a:gd name="T101" fmla="*/ 111 h 675"/>
                <a:gd name="T102" fmla="*/ 203 w 687"/>
                <a:gd name="T103" fmla="*/ 60 h 675"/>
                <a:gd name="T104" fmla="*/ 204 w 687"/>
                <a:gd name="T105" fmla="*/ 42 h 675"/>
                <a:gd name="T106" fmla="*/ 231 w 687"/>
                <a:gd name="T107" fmla="*/ 24 h 675"/>
                <a:gd name="T108" fmla="*/ 105 w 687"/>
                <a:gd name="T109" fmla="*/ 97 h 675"/>
                <a:gd name="T110" fmla="*/ 58 w 687"/>
                <a:gd name="T111" fmla="*/ 172 h 675"/>
                <a:gd name="T112" fmla="*/ 88 w 687"/>
                <a:gd name="T113" fmla="*/ 178 h 675"/>
                <a:gd name="T114" fmla="*/ 70 w 687"/>
                <a:gd name="T115" fmla="*/ 149 h 675"/>
                <a:gd name="T116" fmla="*/ 91 w 687"/>
                <a:gd name="T117" fmla="*/ 121 h 675"/>
                <a:gd name="T118" fmla="*/ 250 w 687"/>
                <a:gd name="T119" fmla="*/ 61 h 675"/>
                <a:gd name="T120" fmla="*/ 219 w 687"/>
                <a:gd name="T121" fmla="*/ 53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87" h="675">
                  <a:moveTo>
                    <a:pt x="498" y="592"/>
                  </a:moveTo>
                  <a:cubicBezTo>
                    <a:pt x="496" y="595"/>
                    <a:pt x="494" y="599"/>
                    <a:pt x="491" y="601"/>
                  </a:cubicBezTo>
                  <a:cubicBezTo>
                    <a:pt x="489" y="602"/>
                    <a:pt x="487" y="602"/>
                    <a:pt x="485" y="603"/>
                  </a:cubicBezTo>
                  <a:cubicBezTo>
                    <a:pt x="477" y="607"/>
                    <a:pt x="475" y="615"/>
                    <a:pt x="473" y="622"/>
                  </a:cubicBezTo>
                  <a:cubicBezTo>
                    <a:pt x="467" y="623"/>
                    <a:pt x="464" y="628"/>
                    <a:pt x="462" y="633"/>
                  </a:cubicBezTo>
                  <a:cubicBezTo>
                    <a:pt x="471" y="640"/>
                    <a:pt x="483" y="632"/>
                    <a:pt x="488" y="626"/>
                  </a:cubicBezTo>
                  <a:cubicBezTo>
                    <a:pt x="488" y="622"/>
                    <a:pt x="488" y="622"/>
                    <a:pt x="488" y="622"/>
                  </a:cubicBezTo>
                  <a:cubicBezTo>
                    <a:pt x="499" y="613"/>
                    <a:pt x="513" y="604"/>
                    <a:pt x="509" y="583"/>
                  </a:cubicBezTo>
                  <a:cubicBezTo>
                    <a:pt x="504" y="582"/>
                    <a:pt x="502" y="588"/>
                    <a:pt x="498" y="592"/>
                  </a:cubicBezTo>
                  <a:close/>
                  <a:moveTo>
                    <a:pt x="681" y="400"/>
                  </a:moveTo>
                  <a:cubicBezTo>
                    <a:pt x="682" y="400"/>
                    <a:pt x="682" y="400"/>
                    <a:pt x="682" y="400"/>
                  </a:cubicBezTo>
                  <a:cubicBezTo>
                    <a:pt x="683" y="397"/>
                    <a:pt x="683" y="393"/>
                    <a:pt x="684" y="390"/>
                  </a:cubicBezTo>
                  <a:cubicBezTo>
                    <a:pt x="681" y="392"/>
                    <a:pt x="680" y="397"/>
                    <a:pt x="681" y="400"/>
                  </a:cubicBezTo>
                  <a:close/>
                  <a:moveTo>
                    <a:pt x="17" y="236"/>
                  </a:moveTo>
                  <a:cubicBezTo>
                    <a:pt x="16" y="240"/>
                    <a:pt x="15" y="244"/>
                    <a:pt x="14" y="247"/>
                  </a:cubicBezTo>
                  <a:cubicBezTo>
                    <a:pt x="13" y="250"/>
                    <a:pt x="12" y="254"/>
                    <a:pt x="13" y="257"/>
                  </a:cubicBezTo>
                  <a:cubicBezTo>
                    <a:pt x="15" y="251"/>
                    <a:pt x="17" y="243"/>
                    <a:pt x="17" y="236"/>
                  </a:cubicBezTo>
                  <a:close/>
                  <a:moveTo>
                    <a:pt x="686" y="341"/>
                  </a:moveTo>
                  <a:cubicBezTo>
                    <a:pt x="686" y="341"/>
                    <a:pt x="686" y="342"/>
                    <a:pt x="687" y="343"/>
                  </a:cubicBezTo>
                  <a:cubicBezTo>
                    <a:pt x="687" y="326"/>
                    <a:pt x="685" y="310"/>
                    <a:pt x="683" y="294"/>
                  </a:cubicBezTo>
                  <a:cubicBezTo>
                    <a:pt x="683" y="294"/>
                    <a:pt x="682" y="293"/>
                    <a:pt x="682" y="293"/>
                  </a:cubicBezTo>
                  <a:cubicBezTo>
                    <a:pt x="681" y="286"/>
                    <a:pt x="679" y="280"/>
                    <a:pt x="678" y="274"/>
                  </a:cubicBezTo>
                  <a:cubicBezTo>
                    <a:pt x="678" y="273"/>
                    <a:pt x="679" y="273"/>
                    <a:pt x="679" y="273"/>
                  </a:cubicBezTo>
                  <a:cubicBezTo>
                    <a:pt x="671" y="235"/>
                    <a:pt x="657" y="199"/>
                    <a:pt x="638" y="167"/>
                  </a:cubicBezTo>
                  <a:cubicBezTo>
                    <a:pt x="637" y="167"/>
                    <a:pt x="637" y="167"/>
                    <a:pt x="637" y="167"/>
                  </a:cubicBezTo>
                  <a:cubicBezTo>
                    <a:pt x="636" y="167"/>
                    <a:pt x="638" y="168"/>
                    <a:pt x="637" y="169"/>
                  </a:cubicBezTo>
                  <a:cubicBezTo>
                    <a:pt x="635" y="166"/>
                    <a:pt x="634" y="163"/>
                    <a:pt x="633" y="159"/>
                  </a:cubicBezTo>
                  <a:cubicBezTo>
                    <a:pt x="612" y="126"/>
                    <a:pt x="585" y="97"/>
                    <a:pt x="555" y="73"/>
                  </a:cubicBezTo>
                  <a:cubicBezTo>
                    <a:pt x="545" y="67"/>
                    <a:pt x="535" y="60"/>
                    <a:pt x="526" y="53"/>
                  </a:cubicBezTo>
                  <a:cubicBezTo>
                    <a:pt x="526" y="53"/>
                    <a:pt x="526" y="53"/>
                    <a:pt x="526" y="53"/>
                  </a:cubicBezTo>
                  <a:cubicBezTo>
                    <a:pt x="493" y="32"/>
                    <a:pt x="456" y="17"/>
                    <a:pt x="416" y="8"/>
                  </a:cubicBezTo>
                  <a:cubicBezTo>
                    <a:pt x="424" y="10"/>
                    <a:pt x="433" y="12"/>
                    <a:pt x="438" y="15"/>
                  </a:cubicBezTo>
                  <a:cubicBezTo>
                    <a:pt x="444" y="18"/>
                    <a:pt x="449" y="21"/>
                    <a:pt x="456" y="23"/>
                  </a:cubicBezTo>
                  <a:cubicBezTo>
                    <a:pt x="456" y="26"/>
                    <a:pt x="460" y="26"/>
                    <a:pt x="462" y="27"/>
                  </a:cubicBezTo>
                  <a:cubicBezTo>
                    <a:pt x="462" y="30"/>
                    <a:pt x="465" y="31"/>
                    <a:pt x="466" y="33"/>
                  </a:cubicBezTo>
                  <a:cubicBezTo>
                    <a:pt x="471" y="34"/>
                    <a:pt x="473" y="38"/>
                    <a:pt x="476" y="40"/>
                  </a:cubicBezTo>
                  <a:cubicBezTo>
                    <a:pt x="481" y="45"/>
                    <a:pt x="488" y="47"/>
                    <a:pt x="491" y="53"/>
                  </a:cubicBezTo>
                  <a:cubicBezTo>
                    <a:pt x="490" y="55"/>
                    <a:pt x="487" y="55"/>
                    <a:pt x="487" y="58"/>
                  </a:cubicBezTo>
                  <a:cubicBezTo>
                    <a:pt x="489" y="61"/>
                    <a:pt x="489" y="64"/>
                    <a:pt x="491" y="68"/>
                  </a:cubicBezTo>
                  <a:cubicBezTo>
                    <a:pt x="490" y="68"/>
                    <a:pt x="489" y="69"/>
                    <a:pt x="488" y="69"/>
                  </a:cubicBezTo>
                  <a:cubicBezTo>
                    <a:pt x="489" y="72"/>
                    <a:pt x="492" y="73"/>
                    <a:pt x="492" y="78"/>
                  </a:cubicBezTo>
                  <a:cubicBezTo>
                    <a:pt x="487" y="78"/>
                    <a:pt x="484" y="69"/>
                    <a:pt x="479" y="69"/>
                  </a:cubicBezTo>
                  <a:cubicBezTo>
                    <a:pt x="476" y="69"/>
                    <a:pt x="473" y="72"/>
                    <a:pt x="472" y="76"/>
                  </a:cubicBezTo>
                  <a:cubicBezTo>
                    <a:pt x="474" y="79"/>
                    <a:pt x="477" y="81"/>
                    <a:pt x="478" y="85"/>
                  </a:cubicBezTo>
                  <a:cubicBezTo>
                    <a:pt x="476" y="87"/>
                    <a:pt x="473" y="89"/>
                    <a:pt x="472" y="93"/>
                  </a:cubicBezTo>
                  <a:cubicBezTo>
                    <a:pt x="476" y="99"/>
                    <a:pt x="474" y="109"/>
                    <a:pt x="477" y="117"/>
                  </a:cubicBezTo>
                  <a:cubicBezTo>
                    <a:pt x="477" y="117"/>
                    <a:pt x="476" y="116"/>
                    <a:pt x="476" y="117"/>
                  </a:cubicBezTo>
                  <a:cubicBezTo>
                    <a:pt x="478" y="120"/>
                    <a:pt x="481" y="118"/>
                    <a:pt x="483" y="120"/>
                  </a:cubicBezTo>
                  <a:cubicBezTo>
                    <a:pt x="478" y="122"/>
                    <a:pt x="478" y="129"/>
                    <a:pt x="470" y="127"/>
                  </a:cubicBezTo>
                  <a:cubicBezTo>
                    <a:pt x="471" y="131"/>
                    <a:pt x="476" y="134"/>
                    <a:pt x="476" y="137"/>
                  </a:cubicBezTo>
                  <a:cubicBezTo>
                    <a:pt x="471" y="134"/>
                    <a:pt x="466" y="130"/>
                    <a:pt x="460" y="127"/>
                  </a:cubicBezTo>
                  <a:cubicBezTo>
                    <a:pt x="460" y="137"/>
                    <a:pt x="467" y="142"/>
                    <a:pt x="470" y="149"/>
                  </a:cubicBezTo>
                  <a:cubicBezTo>
                    <a:pt x="467" y="151"/>
                    <a:pt x="463" y="152"/>
                    <a:pt x="458" y="150"/>
                  </a:cubicBezTo>
                  <a:cubicBezTo>
                    <a:pt x="454" y="152"/>
                    <a:pt x="452" y="154"/>
                    <a:pt x="451" y="158"/>
                  </a:cubicBezTo>
                  <a:cubicBezTo>
                    <a:pt x="446" y="160"/>
                    <a:pt x="445" y="165"/>
                    <a:pt x="439" y="165"/>
                  </a:cubicBezTo>
                  <a:cubicBezTo>
                    <a:pt x="435" y="169"/>
                    <a:pt x="429" y="171"/>
                    <a:pt x="425" y="176"/>
                  </a:cubicBezTo>
                  <a:cubicBezTo>
                    <a:pt x="422" y="175"/>
                    <a:pt x="418" y="173"/>
                    <a:pt x="416" y="174"/>
                  </a:cubicBezTo>
                  <a:cubicBezTo>
                    <a:pt x="416" y="178"/>
                    <a:pt x="419" y="180"/>
                    <a:pt x="419" y="184"/>
                  </a:cubicBezTo>
                  <a:cubicBezTo>
                    <a:pt x="413" y="183"/>
                    <a:pt x="413" y="188"/>
                    <a:pt x="408" y="189"/>
                  </a:cubicBezTo>
                  <a:cubicBezTo>
                    <a:pt x="407" y="194"/>
                    <a:pt x="402" y="194"/>
                    <a:pt x="401" y="198"/>
                  </a:cubicBezTo>
                  <a:cubicBezTo>
                    <a:pt x="396" y="196"/>
                    <a:pt x="391" y="195"/>
                    <a:pt x="389" y="190"/>
                  </a:cubicBezTo>
                  <a:cubicBezTo>
                    <a:pt x="392" y="190"/>
                    <a:pt x="388" y="188"/>
                    <a:pt x="390" y="187"/>
                  </a:cubicBezTo>
                  <a:cubicBezTo>
                    <a:pt x="398" y="188"/>
                    <a:pt x="407" y="187"/>
                    <a:pt x="411" y="182"/>
                  </a:cubicBezTo>
                  <a:cubicBezTo>
                    <a:pt x="408" y="181"/>
                    <a:pt x="408" y="177"/>
                    <a:pt x="405" y="176"/>
                  </a:cubicBezTo>
                  <a:cubicBezTo>
                    <a:pt x="403" y="175"/>
                    <a:pt x="400" y="176"/>
                    <a:pt x="398" y="176"/>
                  </a:cubicBezTo>
                  <a:cubicBezTo>
                    <a:pt x="391" y="174"/>
                    <a:pt x="383" y="170"/>
                    <a:pt x="375" y="171"/>
                  </a:cubicBezTo>
                  <a:cubicBezTo>
                    <a:pt x="370" y="165"/>
                    <a:pt x="364" y="167"/>
                    <a:pt x="356" y="168"/>
                  </a:cubicBezTo>
                  <a:cubicBezTo>
                    <a:pt x="348" y="170"/>
                    <a:pt x="344" y="173"/>
                    <a:pt x="341" y="178"/>
                  </a:cubicBezTo>
                  <a:cubicBezTo>
                    <a:pt x="331" y="179"/>
                    <a:pt x="331" y="189"/>
                    <a:pt x="322" y="190"/>
                  </a:cubicBezTo>
                  <a:cubicBezTo>
                    <a:pt x="318" y="200"/>
                    <a:pt x="308" y="204"/>
                    <a:pt x="298" y="207"/>
                  </a:cubicBezTo>
                  <a:cubicBezTo>
                    <a:pt x="294" y="212"/>
                    <a:pt x="291" y="218"/>
                    <a:pt x="293" y="227"/>
                  </a:cubicBezTo>
                  <a:cubicBezTo>
                    <a:pt x="298" y="229"/>
                    <a:pt x="303" y="230"/>
                    <a:pt x="308" y="231"/>
                  </a:cubicBezTo>
                  <a:cubicBezTo>
                    <a:pt x="311" y="237"/>
                    <a:pt x="315" y="242"/>
                    <a:pt x="318" y="249"/>
                  </a:cubicBezTo>
                  <a:cubicBezTo>
                    <a:pt x="321" y="249"/>
                    <a:pt x="324" y="249"/>
                    <a:pt x="327" y="249"/>
                  </a:cubicBezTo>
                  <a:cubicBezTo>
                    <a:pt x="332" y="244"/>
                    <a:pt x="342" y="239"/>
                    <a:pt x="340" y="229"/>
                  </a:cubicBezTo>
                  <a:cubicBezTo>
                    <a:pt x="342" y="229"/>
                    <a:pt x="342" y="229"/>
                    <a:pt x="342" y="229"/>
                  </a:cubicBezTo>
                  <a:cubicBezTo>
                    <a:pt x="340" y="225"/>
                    <a:pt x="337" y="221"/>
                    <a:pt x="338" y="216"/>
                  </a:cubicBezTo>
                  <a:cubicBezTo>
                    <a:pt x="338" y="210"/>
                    <a:pt x="343" y="208"/>
                    <a:pt x="347" y="204"/>
                  </a:cubicBezTo>
                  <a:cubicBezTo>
                    <a:pt x="351" y="200"/>
                    <a:pt x="353" y="197"/>
                    <a:pt x="358" y="196"/>
                  </a:cubicBezTo>
                  <a:cubicBezTo>
                    <a:pt x="357" y="204"/>
                    <a:pt x="352" y="208"/>
                    <a:pt x="347" y="213"/>
                  </a:cubicBezTo>
                  <a:cubicBezTo>
                    <a:pt x="349" y="219"/>
                    <a:pt x="353" y="223"/>
                    <a:pt x="358" y="225"/>
                  </a:cubicBezTo>
                  <a:cubicBezTo>
                    <a:pt x="359" y="229"/>
                    <a:pt x="359" y="235"/>
                    <a:pt x="357" y="237"/>
                  </a:cubicBezTo>
                  <a:cubicBezTo>
                    <a:pt x="349" y="237"/>
                    <a:pt x="349" y="245"/>
                    <a:pt x="348" y="251"/>
                  </a:cubicBezTo>
                  <a:cubicBezTo>
                    <a:pt x="341" y="250"/>
                    <a:pt x="335" y="256"/>
                    <a:pt x="328" y="257"/>
                  </a:cubicBezTo>
                  <a:cubicBezTo>
                    <a:pt x="326" y="257"/>
                    <a:pt x="323" y="256"/>
                    <a:pt x="321" y="256"/>
                  </a:cubicBezTo>
                  <a:cubicBezTo>
                    <a:pt x="316" y="255"/>
                    <a:pt x="308" y="256"/>
                    <a:pt x="305" y="252"/>
                  </a:cubicBezTo>
                  <a:cubicBezTo>
                    <a:pt x="306" y="250"/>
                    <a:pt x="308" y="249"/>
                    <a:pt x="310" y="248"/>
                  </a:cubicBezTo>
                  <a:cubicBezTo>
                    <a:pt x="309" y="244"/>
                    <a:pt x="306" y="241"/>
                    <a:pt x="305" y="236"/>
                  </a:cubicBezTo>
                  <a:cubicBezTo>
                    <a:pt x="299" y="239"/>
                    <a:pt x="301" y="249"/>
                    <a:pt x="297" y="254"/>
                  </a:cubicBezTo>
                  <a:cubicBezTo>
                    <a:pt x="295" y="254"/>
                    <a:pt x="294" y="253"/>
                    <a:pt x="292" y="253"/>
                  </a:cubicBezTo>
                  <a:cubicBezTo>
                    <a:pt x="287" y="258"/>
                    <a:pt x="282" y="256"/>
                    <a:pt x="277" y="259"/>
                  </a:cubicBezTo>
                  <a:cubicBezTo>
                    <a:pt x="270" y="262"/>
                    <a:pt x="267" y="273"/>
                    <a:pt x="258" y="274"/>
                  </a:cubicBezTo>
                  <a:cubicBezTo>
                    <a:pt x="251" y="275"/>
                    <a:pt x="245" y="273"/>
                    <a:pt x="240" y="277"/>
                  </a:cubicBezTo>
                  <a:cubicBezTo>
                    <a:pt x="241" y="284"/>
                    <a:pt x="245" y="289"/>
                    <a:pt x="245" y="297"/>
                  </a:cubicBezTo>
                  <a:cubicBezTo>
                    <a:pt x="240" y="309"/>
                    <a:pt x="222" y="301"/>
                    <a:pt x="211" y="300"/>
                  </a:cubicBezTo>
                  <a:cubicBezTo>
                    <a:pt x="207" y="305"/>
                    <a:pt x="204" y="310"/>
                    <a:pt x="201" y="315"/>
                  </a:cubicBezTo>
                  <a:cubicBezTo>
                    <a:pt x="200" y="322"/>
                    <a:pt x="200" y="327"/>
                    <a:pt x="199" y="334"/>
                  </a:cubicBezTo>
                  <a:cubicBezTo>
                    <a:pt x="206" y="334"/>
                    <a:pt x="210" y="343"/>
                    <a:pt x="217" y="344"/>
                  </a:cubicBezTo>
                  <a:cubicBezTo>
                    <a:pt x="223" y="345"/>
                    <a:pt x="227" y="344"/>
                    <a:pt x="230" y="343"/>
                  </a:cubicBezTo>
                  <a:cubicBezTo>
                    <a:pt x="233" y="342"/>
                    <a:pt x="237" y="342"/>
                    <a:pt x="239" y="341"/>
                  </a:cubicBezTo>
                  <a:cubicBezTo>
                    <a:pt x="244" y="338"/>
                    <a:pt x="246" y="332"/>
                    <a:pt x="249" y="327"/>
                  </a:cubicBezTo>
                  <a:cubicBezTo>
                    <a:pt x="252" y="325"/>
                    <a:pt x="254" y="326"/>
                    <a:pt x="258" y="323"/>
                  </a:cubicBezTo>
                  <a:cubicBezTo>
                    <a:pt x="261" y="321"/>
                    <a:pt x="262" y="315"/>
                    <a:pt x="266" y="314"/>
                  </a:cubicBezTo>
                  <a:cubicBezTo>
                    <a:pt x="269" y="313"/>
                    <a:pt x="273" y="315"/>
                    <a:pt x="276" y="315"/>
                  </a:cubicBezTo>
                  <a:cubicBezTo>
                    <a:pt x="281" y="315"/>
                    <a:pt x="286" y="313"/>
                    <a:pt x="291" y="312"/>
                  </a:cubicBezTo>
                  <a:cubicBezTo>
                    <a:pt x="293" y="317"/>
                    <a:pt x="297" y="319"/>
                    <a:pt x="301" y="322"/>
                  </a:cubicBezTo>
                  <a:cubicBezTo>
                    <a:pt x="304" y="325"/>
                    <a:pt x="307" y="329"/>
                    <a:pt x="309" y="330"/>
                  </a:cubicBezTo>
                  <a:cubicBezTo>
                    <a:pt x="314" y="333"/>
                    <a:pt x="319" y="333"/>
                    <a:pt x="323" y="337"/>
                  </a:cubicBezTo>
                  <a:cubicBezTo>
                    <a:pt x="325" y="343"/>
                    <a:pt x="322" y="346"/>
                    <a:pt x="324" y="350"/>
                  </a:cubicBezTo>
                  <a:cubicBezTo>
                    <a:pt x="326" y="350"/>
                    <a:pt x="326" y="349"/>
                    <a:pt x="328" y="349"/>
                  </a:cubicBezTo>
                  <a:cubicBezTo>
                    <a:pt x="329" y="345"/>
                    <a:pt x="328" y="339"/>
                    <a:pt x="331" y="337"/>
                  </a:cubicBezTo>
                  <a:cubicBezTo>
                    <a:pt x="333" y="337"/>
                    <a:pt x="333" y="340"/>
                    <a:pt x="335" y="339"/>
                  </a:cubicBezTo>
                  <a:cubicBezTo>
                    <a:pt x="337" y="335"/>
                    <a:pt x="333" y="331"/>
                    <a:pt x="328" y="330"/>
                  </a:cubicBezTo>
                  <a:cubicBezTo>
                    <a:pt x="325" y="325"/>
                    <a:pt x="318" y="322"/>
                    <a:pt x="313" y="319"/>
                  </a:cubicBezTo>
                  <a:cubicBezTo>
                    <a:pt x="312" y="316"/>
                    <a:pt x="310" y="314"/>
                    <a:pt x="310" y="310"/>
                  </a:cubicBezTo>
                  <a:cubicBezTo>
                    <a:pt x="313" y="311"/>
                    <a:pt x="316" y="310"/>
                    <a:pt x="319" y="311"/>
                  </a:cubicBezTo>
                  <a:cubicBezTo>
                    <a:pt x="322" y="312"/>
                    <a:pt x="324" y="316"/>
                    <a:pt x="326" y="318"/>
                  </a:cubicBezTo>
                  <a:cubicBezTo>
                    <a:pt x="331" y="321"/>
                    <a:pt x="340" y="323"/>
                    <a:pt x="342" y="329"/>
                  </a:cubicBezTo>
                  <a:cubicBezTo>
                    <a:pt x="341" y="331"/>
                    <a:pt x="339" y="332"/>
                    <a:pt x="339" y="334"/>
                  </a:cubicBezTo>
                  <a:cubicBezTo>
                    <a:pt x="340" y="340"/>
                    <a:pt x="347" y="341"/>
                    <a:pt x="349" y="345"/>
                  </a:cubicBezTo>
                  <a:cubicBezTo>
                    <a:pt x="352" y="349"/>
                    <a:pt x="351" y="355"/>
                    <a:pt x="355" y="359"/>
                  </a:cubicBezTo>
                  <a:cubicBezTo>
                    <a:pt x="358" y="358"/>
                    <a:pt x="358" y="360"/>
                    <a:pt x="361" y="361"/>
                  </a:cubicBezTo>
                  <a:cubicBezTo>
                    <a:pt x="363" y="359"/>
                    <a:pt x="365" y="359"/>
                    <a:pt x="368" y="359"/>
                  </a:cubicBezTo>
                  <a:cubicBezTo>
                    <a:pt x="369" y="356"/>
                    <a:pt x="364" y="357"/>
                    <a:pt x="364" y="353"/>
                  </a:cubicBezTo>
                  <a:cubicBezTo>
                    <a:pt x="365" y="352"/>
                    <a:pt x="367" y="355"/>
                    <a:pt x="367" y="352"/>
                  </a:cubicBezTo>
                  <a:cubicBezTo>
                    <a:pt x="364" y="349"/>
                    <a:pt x="363" y="344"/>
                    <a:pt x="362" y="339"/>
                  </a:cubicBezTo>
                  <a:cubicBezTo>
                    <a:pt x="365" y="331"/>
                    <a:pt x="379" y="338"/>
                    <a:pt x="384" y="332"/>
                  </a:cubicBezTo>
                  <a:cubicBezTo>
                    <a:pt x="381" y="335"/>
                    <a:pt x="380" y="339"/>
                    <a:pt x="380" y="345"/>
                  </a:cubicBezTo>
                  <a:cubicBezTo>
                    <a:pt x="384" y="348"/>
                    <a:pt x="386" y="354"/>
                    <a:pt x="388" y="359"/>
                  </a:cubicBezTo>
                  <a:cubicBezTo>
                    <a:pt x="400" y="356"/>
                    <a:pt x="415" y="361"/>
                    <a:pt x="424" y="356"/>
                  </a:cubicBezTo>
                  <a:cubicBezTo>
                    <a:pt x="431" y="367"/>
                    <a:pt x="423" y="377"/>
                    <a:pt x="418" y="385"/>
                  </a:cubicBezTo>
                  <a:cubicBezTo>
                    <a:pt x="417" y="384"/>
                    <a:pt x="415" y="384"/>
                    <a:pt x="414" y="383"/>
                  </a:cubicBezTo>
                  <a:cubicBezTo>
                    <a:pt x="411" y="386"/>
                    <a:pt x="406" y="385"/>
                    <a:pt x="401" y="385"/>
                  </a:cubicBezTo>
                  <a:cubicBezTo>
                    <a:pt x="398" y="386"/>
                    <a:pt x="396" y="388"/>
                    <a:pt x="393" y="388"/>
                  </a:cubicBezTo>
                  <a:cubicBezTo>
                    <a:pt x="379" y="389"/>
                    <a:pt x="366" y="380"/>
                    <a:pt x="353" y="379"/>
                  </a:cubicBezTo>
                  <a:cubicBezTo>
                    <a:pt x="350" y="381"/>
                    <a:pt x="347" y="382"/>
                    <a:pt x="345" y="383"/>
                  </a:cubicBezTo>
                  <a:cubicBezTo>
                    <a:pt x="344" y="387"/>
                    <a:pt x="344" y="391"/>
                    <a:pt x="341" y="394"/>
                  </a:cubicBezTo>
                  <a:cubicBezTo>
                    <a:pt x="337" y="390"/>
                    <a:pt x="333" y="391"/>
                    <a:pt x="328" y="389"/>
                  </a:cubicBezTo>
                  <a:cubicBezTo>
                    <a:pt x="322" y="386"/>
                    <a:pt x="318" y="379"/>
                    <a:pt x="314" y="378"/>
                  </a:cubicBezTo>
                  <a:cubicBezTo>
                    <a:pt x="307" y="377"/>
                    <a:pt x="302" y="380"/>
                    <a:pt x="299" y="374"/>
                  </a:cubicBezTo>
                  <a:cubicBezTo>
                    <a:pt x="297" y="371"/>
                    <a:pt x="298" y="367"/>
                    <a:pt x="297" y="363"/>
                  </a:cubicBezTo>
                  <a:cubicBezTo>
                    <a:pt x="296" y="359"/>
                    <a:pt x="293" y="356"/>
                    <a:pt x="291" y="352"/>
                  </a:cubicBezTo>
                  <a:cubicBezTo>
                    <a:pt x="288" y="351"/>
                    <a:pt x="285" y="353"/>
                    <a:pt x="281" y="353"/>
                  </a:cubicBezTo>
                  <a:cubicBezTo>
                    <a:pt x="275" y="352"/>
                    <a:pt x="268" y="350"/>
                    <a:pt x="261" y="349"/>
                  </a:cubicBezTo>
                  <a:cubicBezTo>
                    <a:pt x="254" y="348"/>
                    <a:pt x="243" y="349"/>
                    <a:pt x="237" y="350"/>
                  </a:cubicBezTo>
                  <a:cubicBezTo>
                    <a:pt x="234" y="351"/>
                    <a:pt x="230" y="353"/>
                    <a:pt x="227" y="353"/>
                  </a:cubicBezTo>
                  <a:cubicBezTo>
                    <a:pt x="223" y="353"/>
                    <a:pt x="220" y="346"/>
                    <a:pt x="217" y="346"/>
                  </a:cubicBezTo>
                  <a:cubicBezTo>
                    <a:pt x="213" y="346"/>
                    <a:pt x="210" y="353"/>
                    <a:pt x="207" y="354"/>
                  </a:cubicBezTo>
                  <a:cubicBezTo>
                    <a:pt x="204" y="356"/>
                    <a:pt x="201" y="355"/>
                    <a:pt x="199" y="356"/>
                  </a:cubicBezTo>
                  <a:cubicBezTo>
                    <a:pt x="196" y="357"/>
                    <a:pt x="194" y="358"/>
                    <a:pt x="191" y="358"/>
                  </a:cubicBezTo>
                  <a:cubicBezTo>
                    <a:pt x="190" y="359"/>
                    <a:pt x="192" y="360"/>
                    <a:pt x="191" y="362"/>
                  </a:cubicBezTo>
                  <a:cubicBezTo>
                    <a:pt x="188" y="366"/>
                    <a:pt x="185" y="371"/>
                    <a:pt x="180" y="375"/>
                  </a:cubicBezTo>
                  <a:cubicBezTo>
                    <a:pt x="175" y="379"/>
                    <a:pt x="167" y="379"/>
                    <a:pt x="162" y="383"/>
                  </a:cubicBezTo>
                  <a:cubicBezTo>
                    <a:pt x="153" y="388"/>
                    <a:pt x="146" y="397"/>
                    <a:pt x="144" y="407"/>
                  </a:cubicBezTo>
                  <a:cubicBezTo>
                    <a:pt x="142" y="413"/>
                    <a:pt x="142" y="421"/>
                    <a:pt x="140" y="429"/>
                  </a:cubicBezTo>
                  <a:cubicBezTo>
                    <a:pt x="132" y="437"/>
                    <a:pt x="141" y="447"/>
                    <a:pt x="138" y="459"/>
                  </a:cubicBezTo>
                  <a:cubicBezTo>
                    <a:pt x="142" y="466"/>
                    <a:pt x="148" y="468"/>
                    <a:pt x="152" y="475"/>
                  </a:cubicBezTo>
                  <a:cubicBezTo>
                    <a:pt x="153" y="479"/>
                    <a:pt x="153" y="483"/>
                    <a:pt x="154" y="488"/>
                  </a:cubicBezTo>
                  <a:cubicBezTo>
                    <a:pt x="156" y="492"/>
                    <a:pt x="161" y="497"/>
                    <a:pt x="164" y="500"/>
                  </a:cubicBezTo>
                  <a:cubicBezTo>
                    <a:pt x="167" y="503"/>
                    <a:pt x="171" y="508"/>
                    <a:pt x="175" y="510"/>
                  </a:cubicBezTo>
                  <a:cubicBezTo>
                    <a:pt x="183" y="515"/>
                    <a:pt x="194" y="514"/>
                    <a:pt x="204" y="516"/>
                  </a:cubicBezTo>
                  <a:cubicBezTo>
                    <a:pt x="211" y="517"/>
                    <a:pt x="216" y="520"/>
                    <a:pt x="224" y="520"/>
                  </a:cubicBezTo>
                  <a:cubicBezTo>
                    <a:pt x="229" y="520"/>
                    <a:pt x="235" y="517"/>
                    <a:pt x="240" y="518"/>
                  </a:cubicBezTo>
                  <a:cubicBezTo>
                    <a:pt x="244" y="518"/>
                    <a:pt x="247" y="522"/>
                    <a:pt x="252" y="522"/>
                  </a:cubicBezTo>
                  <a:cubicBezTo>
                    <a:pt x="256" y="529"/>
                    <a:pt x="264" y="531"/>
                    <a:pt x="275" y="530"/>
                  </a:cubicBezTo>
                  <a:cubicBezTo>
                    <a:pt x="278" y="533"/>
                    <a:pt x="281" y="535"/>
                    <a:pt x="282" y="538"/>
                  </a:cubicBezTo>
                  <a:cubicBezTo>
                    <a:pt x="279" y="543"/>
                    <a:pt x="275" y="550"/>
                    <a:pt x="275" y="557"/>
                  </a:cubicBezTo>
                  <a:cubicBezTo>
                    <a:pt x="287" y="569"/>
                    <a:pt x="297" y="583"/>
                    <a:pt x="308" y="596"/>
                  </a:cubicBezTo>
                  <a:cubicBezTo>
                    <a:pt x="305" y="599"/>
                    <a:pt x="304" y="602"/>
                    <a:pt x="304" y="608"/>
                  </a:cubicBezTo>
                  <a:cubicBezTo>
                    <a:pt x="302" y="610"/>
                    <a:pt x="299" y="610"/>
                    <a:pt x="298" y="613"/>
                  </a:cubicBezTo>
                  <a:cubicBezTo>
                    <a:pt x="296" y="617"/>
                    <a:pt x="298" y="623"/>
                    <a:pt x="296" y="627"/>
                  </a:cubicBezTo>
                  <a:cubicBezTo>
                    <a:pt x="299" y="633"/>
                    <a:pt x="307" y="636"/>
                    <a:pt x="310" y="643"/>
                  </a:cubicBezTo>
                  <a:cubicBezTo>
                    <a:pt x="312" y="647"/>
                    <a:pt x="312" y="650"/>
                    <a:pt x="315" y="652"/>
                  </a:cubicBezTo>
                  <a:cubicBezTo>
                    <a:pt x="319" y="658"/>
                    <a:pt x="327" y="663"/>
                    <a:pt x="334" y="666"/>
                  </a:cubicBezTo>
                  <a:cubicBezTo>
                    <a:pt x="335" y="667"/>
                    <a:pt x="334" y="669"/>
                    <a:pt x="335" y="670"/>
                  </a:cubicBezTo>
                  <a:cubicBezTo>
                    <a:pt x="349" y="675"/>
                    <a:pt x="366" y="671"/>
                    <a:pt x="379" y="668"/>
                  </a:cubicBezTo>
                  <a:cubicBezTo>
                    <a:pt x="393" y="665"/>
                    <a:pt x="407" y="660"/>
                    <a:pt x="414" y="651"/>
                  </a:cubicBezTo>
                  <a:cubicBezTo>
                    <a:pt x="414" y="651"/>
                    <a:pt x="413" y="649"/>
                    <a:pt x="414" y="648"/>
                  </a:cubicBezTo>
                  <a:cubicBezTo>
                    <a:pt x="417" y="644"/>
                    <a:pt x="421" y="642"/>
                    <a:pt x="425" y="639"/>
                  </a:cubicBezTo>
                  <a:cubicBezTo>
                    <a:pt x="425" y="634"/>
                    <a:pt x="427" y="632"/>
                    <a:pt x="428" y="628"/>
                  </a:cubicBezTo>
                  <a:cubicBezTo>
                    <a:pt x="439" y="621"/>
                    <a:pt x="453" y="616"/>
                    <a:pt x="461" y="606"/>
                  </a:cubicBezTo>
                  <a:cubicBezTo>
                    <a:pt x="459" y="592"/>
                    <a:pt x="460" y="577"/>
                    <a:pt x="456" y="567"/>
                  </a:cubicBezTo>
                  <a:cubicBezTo>
                    <a:pt x="461" y="563"/>
                    <a:pt x="464" y="556"/>
                    <a:pt x="470" y="551"/>
                  </a:cubicBezTo>
                  <a:cubicBezTo>
                    <a:pt x="472" y="549"/>
                    <a:pt x="476" y="548"/>
                    <a:pt x="479" y="546"/>
                  </a:cubicBezTo>
                  <a:cubicBezTo>
                    <a:pt x="485" y="541"/>
                    <a:pt x="491" y="530"/>
                    <a:pt x="499" y="523"/>
                  </a:cubicBezTo>
                  <a:cubicBezTo>
                    <a:pt x="503" y="519"/>
                    <a:pt x="509" y="515"/>
                    <a:pt x="512" y="510"/>
                  </a:cubicBezTo>
                  <a:cubicBezTo>
                    <a:pt x="513" y="507"/>
                    <a:pt x="513" y="503"/>
                    <a:pt x="514" y="499"/>
                  </a:cubicBezTo>
                  <a:cubicBezTo>
                    <a:pt x="515" y="496"/>
                    <a:pt x="517" y="492"/>
                    <a:pt x="519" y="489"/>
                  </a:cubicBezTo>
                  <a:cubicBezTo>
                    <a:pt x="522" y="483"/>
                    <a:pt x="526" y="479"/>
                    <a:pt x="523" y="473"/>
                  </a:cubicBezTo>
                  <a:cubicBezTo>
                    <a:pt x="520" y="473"/>
                    <a:pt x="518" y="472"/>
                    <a:pt x="515" y="472"/>
                  </a:cubicBezTo>
                  <a:cubicBezTo>
                    <a:pt x="506" y="475"/>
                    <a:pt x="490" y="490"/>
                    <a:pt x="482" y="483"/>
                  </a:cubicBezTo>
                  <a:cubicBezTo>
                    <a:pt x="482" y="478"/>
                    <a:pt x="482" y="478"/>
                    <a:pt x="482" y="478"/>
                  </a:cubicBezTo>
                  <a:cubicBezTo>
                    <a:pt x="490" y="476"/>
                    <a:pt x="498" y="470"/>
                    <a:pt x="504" y="465"/>
                  </a:cubicBezTo>
                  <a:cubicBezTo>
                    <a:pt x="511" y="461"/>
                    <a:pt x="518" y="457"/>
                    <a:pt x="523" y="453"/>
                  </a:cubicBezTo>
                  <a:cubicBezTo>
                    <a:pt x="526" y="450"/>
                    <a:pt x="528" y="444"/>
                    <a:pt x="532" y="442"/>
                  </a:cubicBezTo>
                  <a:cubicBezTo>
                    <a:pt x="539" y="438"/>
                    <a:pt x="547" y="438"/>
                    <a:pt x="551" y="430"/>
                  </a:cubicBezTo>
                  <a:cubicBezTo>
                    <a:pt x="551" y="419"/>
                    <a:pt x="555" y="410"/>
                    <a:pt x="558" y="402"/>
                  </a:cubicBezTo>
                  <a:cubicBezTo>
                    <a:pt x="555" y="399"/>
                    <a:pt x="554" y="395"/>
                    <a:pt x="551" y="393"/>
                  </a:cubicBezTo>
                  <a:cubicBezTo>
                    <a:pt x="548" y="390"/>
                    <a:pt x="542" y="390"/>
                    <a:pt x="542" y="385"/>
                  </a:cubicBezTo>
                  <a:cubicBezTo>
                    <a:pt x="548" y="382"/>
                    <a:pt x="555" y="382"/>
                    <a:pt x="562" y="384"/>
                  </a:cubicBezTo>
                  <a:cubicBezTo>
                    <a:pt x="567" y="378"/>
                    <a:pt x="573" y="372"/>
                    <a:pt x="581" y="370"/>
                  </a:cubicBezTo>
                  <a:cubicBezTo>
                    <a:pt x="581" y="372"/>
                    <a:pt x="582" y="372"/>
                    <a:pt x="583" y="373"/>
                  </a:cubicBezTo>
                  <a:cubicBezTo>
                    <a:pt x="593" y="373"/>
                    <a:pt x="597" y="380"/>
                    <a:pt x="604" y="384"/>
                  </a:cubicBezTo>
                  <a:cubicBezTo>
                    <a:pt x="606" y="383"/>
                    <a:pt x="607" y="381"/>
                    <a:pt x="609" y="380"/>
                  </a:cubicBezTo>
                  <a:cubicBezTo>
                    <a:pt x="616" y="385"/>
                    <a:pt x="616" y="395"/>
                    <a:pt x="617" y="405"/>
                  </a:cubicBezTo>
                  <a:cubicBezTo>
                    <a:pt x="619" y="408"/>
                    <a:pt x="621" y="409"/>
                    <a:pt x="623" y="411"/>
                  </a:cubicBezTo>
                  <a:cubicBezTo>
                    <a:pt x="623" y="414"/>
                    <a:pt x="624" y="416"/>
                    <a:pt x="623" y="419"/>
                  </a:cubicBezTo>
                  <a:cubicBezTo>
                    <a:pt x="626" y="422"/>
                    <a:pt x="630" y="424"/>
                    <a:pt x="630" y="429"/>
                  </a:cubicBezTo>
                  <a:cubicBezTo>
                    <a:pt x="633" y="430"/>
                    <a:pt x="636" y="430"/>
                    <a:pt x="636" y="433"/>
                  </a:cubicBezTo>
                  <a:cubicBezTo>
                    <a:pt x="640" y="422"/>
                    <a:pt x="644" y="412"/>
                    <a:pt x="644" y="400"/>
                  </a:cubicBezTo>
                  <a:cubicBezTo>
                    <a:pt x="644" y="396"/>
                    <a:pt x="642" y="391"/>
                    <a:pt x="642" y="387"/>
                  </a:cubicBezTo>
                  <a:cubicBezTo>
                    <a:pt x="642" y="379"/>
                    <a:pt x="647" y="371"/>
                    <a:pt x="651" y="362"/>
                  </a:cubicBezTo>
                  <a:cubicBezTo>
                    <a:pt x="652" y="358"/>
                    <a:pt x="651" y="354"/>
                    <a:pt x="652" y="351"/>
                  </a:cubicBezTo>
                  <a:cubicBezTo>
                    <a:pt x="652" y="348"/>
                    <a:pt x="654" y="345"/>
                    <a:pt x="654" y="343"/>
                  </a:cubicBezTo>
                  <a:cubicBezTo>
                    <a:pt x="656" y="335"/>
                    <a:pt x="657" y="331"/>
                    <a:pt x="660" y="325"/>
                  </a:cubicBezTo>
                  <a:cubicBezTo>
                    <a:pt x="669" y="325"/>
                    <a:pt x="670" y="334"/>
                    <a:pt x="674" y="340"/>
                  </a:cubicBezTo>
                  <a:cubicBezTo>
                    <a:pt x="683" y="331"/>
                    <a:pt x="682" y="351"/>
                    <a:pt x="682" y="362"/>
                  </a:cubicBezTo>
                  <a:cubicBezTo>
                    <a:pt x="683" y="367"/>
                    <a:pt x="684" y="371"/>
                    <a:pt x="685" y="374"/>
                  </a:cubicBezTo>
                  <a:cubicBezTo>
                    <a:pt x="686" y="371"/>
                    <a:pt x="686" y="367"/>
                    <a:pt x="686" y="363"/>
                  </a:cubicBezTo>
                  <a:cubicBezTo>
                    <a:pt x="686" y="363"/>
                    <a:pt x="686" y="363"/>
                    <a:pt x="686" y="363"/>
                  </a:cubicBezTo>
                  <a:cubicBezTo>
                    <a:pt x="684" y="357"/>
                    <a:pt x="684" y="347"/>
                    <a:pt x="686" y="341"/>
                  </a:cubicBezTo>
                  <a:close/>
                  <a:moveTo>
                    <a:pt x="503" y="308"/>
                  </a:moveTo>
                  <a:cubicBezTo>
                    <a:pt x="501" y="308"/>
                    <a:pt x="501" y="306"/>
                    <a:pt x="501" y="305"/>
                  </a:cubicBezTo>
                  <a:cubicBezTo>
                    <a:pt x="502" y="305"/>
                    <a:pt x="503" y="306"/>
                    <a:pt x="503" y="308"/>
                  </a:cubicBezTo>
                  <a:close/>
                  <a:moveTo>
                    <a:pt x="500" y="304"/>
                  </a:moveTo>
                  <a:cubicBezTo>
                    <a:pt x="500" y="304"/>
                    <a:pt x="501" y="306"/>
                    <a:pt x="500" y="307"/>
                  </a:cubicBezTo>
                  <a:cubicBezTo>
                    <a:pt x="498" y="307"/>
                    <a:pt x="499" y="305"/>
                    <a:pt x="500" y="304"/>
                  </a:cubicBezTo>
                  <a:close/>
                  <a:moveTo>
                    <a:pt x="417" y="322"/>
                  </a:moveTo>
                  <a:cubicBezTo>
                    <a:pt x="415" y="322"/>
                    <a:pt x="413" y="324"/>
                    <a:pt x="411" y="324"/>
                  </a:cubicBezTo>
                  <a:cubicBezTo>
                    <a:pt x="402" y="326"/>
                    <a:pt x="392" y="328"/>
                    <a:pt x="387" y="331"/>
                  </a:cubicBezTo>
                  <a:cubicBezTo>
                    <a:pt x="386" y="329"/>
                    <a:pt x="389" y="328"/>
                    <a:pt x="389" y="327"/>
                  </a:cubicBezTo>
                  <a:cubicBezTo>
                    <a:pt x="389" y="319"/>
                    <a:pt x="390" y="311"/>
                    <a:pt x="389" y="305"/>
                  </a:cubicBezTo>
                  <a:cubicBezTo>
                    <a:pt x="392" y="303"/>
                    <a:pt x="394" y="300"/>
                    <a:pt x="396" y="300"/>
                  </a:cubicBezTo>
                  <a:cubicBezTo>
                    <a:pt x="402" y="299"/>
                    <a:pt x="405" y="306"/>
                    <a:pt x="410" y="307"/>
                  </a:cubicBezTo>
                  <a:cubicBezTo>
                    <a:pt x="411" y="308"/>
                    <a:pt x="407" y="308"/>
                    <a:pt x="407" y="311"/>
                  </a:cubicBezTo>
                  <a:cubicBezTo>
                    <a:pt x="409" y="313"/>
                    <a:pt x="413" y="313"/>
                    <a:pt x="416" y="314"/>
                  </a:cubicBezTo>
                  <a:cubicBezTo>
                    <a:pt x="419" y="312"/>
                    <a:pt x="421" y="309"/>
                    <a:pt x="424" y="307"/>
                  </a:cubicBezTo>
                  <a:cubicBezTo>
                    <a:pt x="422" y="307"/>
                    <a:pt x="416" y="309"/>
                    <a:pt x="413" y="307"/>
                  </a:cubicBezTo>
                  <a:cubicBezTo>
                    <a:pt x="416" y="300"/>
                    <a:pt x="422" y="296"/>
                    <a:pt x="427" y="293"/>
                  </a:cubicBezTo>
                  <a:cubicBezTo>
                    <a:pt x="433" y="296"/>
                    <a:pt x="428" y="301"/>
                    <a:pt x="426" y="305"/>
                  </a:cubicBezTo>
                  <a:cubicBezTo>
                    <a:pt x="429" y="307"/>
                    <a:pt x="433" y="306"/>
                    <a:pt x="436" y="307"/>
                  </a:cubicBezTo>
                  <a:cubicBezTo>
                    <a:pt x="440" y="308"/>
                    <a:pt x="448" y="314"/>
                    <a:pt x="448" y="316"/>
                  </a:cubicBezTo>
                  <a:cubicBezTo>
                    <a:pt x="448" y="319"/>
                    <a:pt x="443" y="321"/>
                    <a:pt x="440" y="322"/>
                  </a:cubicBezTo>
                  <a:cubicBezTo>
                    <a:pt x="433" y="323"/>
                    <a:pt x="422" y="322"/>
                    <a:pt x="417" y="322"/>
                  </a:cubicBezTo>
                  <a:close/>
                  <a:moveTo>
                    <a:pt x="416" y="560"/>
                  </a:moveTo>
                  <a:cubicBezTo>
                    <a:pt x="415" y="558"/>
                    <a:pt x="414" y="557"/>
                    <a:pt x="415" y="554"/>
                  </a:cubicBezTo>
                  <a:cubicBezTo>
                    <a:pt x="416" y="553"/>
                    <a:pt x="418" y="554"/>
                    <a:pt x="420" y="554"/>
                  </a:cubicBezTo>
                  <a:cubicBezTo>
                    <a:pt x="421" y="554"/>
                    <a:pt x="420" y="552"/>
                    <a:pt x="421" y="552"/>
                  </a:cubicBezTo>
                  <a:cubicBezTo>
                    <a:pt x="423" y="551"/>
                    <a:pt x="423" y="551"/>
                    <a:pt x="425" y="552"/>
                  </a:cubicBezTo>
                  <a:cubicBezTo>
                    <a:pt x="424" y="557"/>
                    <a:pt x="422" y="560"/>
                    <a:pt x="416" y="560"/>
                  </a:cubicBezTo>
                  <a:close/>
                  <a:moveTo>
                    <a:pt x="468" y="469"/>
                  </a:moveTo>
                  <a:cubicBezTo>
                    <a:pt x="466" y="466"/>
                    <a:pt x="464" y="464"/>
                    <a:pt x="463" y="461"/>
                  </a:cubicBezTo>
                  <a:cubicBezTo>
                    <a:pt x="453" y="458"/>
                    <a:pt x="442" y="448"/>
                    <a:pt x="448" y="436"/>
                  </a:cubicBezTo>
                  <a:cubicBezTo>
                    <a:pt x="447" y="434"/>
                    <a:pt x="446" y="433"/>
                    <a:pt x="444" y="432"/>
                  </a:cubicBezTo>
                  <a:cubicBezTo>
                    <a:pt x="435" y="433"/>
                    <a:pt x="432" y="426"/>
                    <a:pt x="429" y="420"/>
                  </a:cubicBezTo>
                  <a:cubicBezTo>
                    <a:pt x="426" y="415"/>
                    <a:pt x="421" y="410"/>
                    <a:pt x="421" y="407"/>
                  </a:cubicBezTo>
                  <a:cubicBezTo>
                    <a:pt x="422" y="399"/>
                    <a:pt x="433" y="406"/>
                    <a:pt x="437" y="409"/>
                  </a:cubicBezTo>
                  <a:cubicBezTo>
                    <a:pt x="442" y="430"/>
                    <a:pt x="459" y="439"/>
                    <a:pt x="472" y="452"/>
                  </a:cubicBezTo>
                  <a:cubicBezTo>
                    <a:pt x="473" y="458"/>
                    <a:pt x="475" y="464"/>
                    <a:pt x="477" y="470"/>
                  </a:cubicBezTo>
                  <a:cubicBezTo>
                    <a:pt x="474" y="469"/>
                    <a:pt x="471" y="469"/>
                    <a:pt x="468" y="469"/>
                  </a:cubicBezTo>
                  <a:close/>
                  <a:moveTo>
                    <a:pt x="487" y="320"/>
                  </a:moveTo>
                  <a:cubicBezTo>
                    <a:pt x="487" y="319"/>
                    <a:pt x="488" y="317"/>
                    <a:pt x="489" y="316"/>
                  </a:cubicBezTo>
                  <a:cubicBezTo>
                    <a:pt x="483" y="307"/>
                    <a:pt x="472" y="301"/>
                    <a:pt x="475" y="288"/>
                  </a:cubicBezTo>
                  <a:cubicBezTo>
                    <a:pt x="477" y="285"/>
                    <a:pt x="480" y="282"/>
                    <a:pt x="482" y="279"/>
                  </a:cubicBezTo>
                  <a:cubicBezTo>
                    <a:pt x="484" y="279"/>
                    <a:pt x="484" y="281"/>
                    <a:pt x="486" y="281"/>
                  </a:cubicBezTo>
                  <a:cubicBezTo>
                    <a:pt x="487" y="280"/>
                    <a:pt x="488" y="279"/>
                    <a:pt x="488" y="278"/>
                  </a:cubicBezTo>
                  <a:cubicBezTo>
                    <a:pt x="489" y="277"/>
                    <a:pt x="489" y="279"/>
                    <a:pt x="490" y="279"/>
                  </a:cubicBezTo>
                  <a:cubicBezTo>
                    <a:pt x="488" y="283"/>
                    <a:pt x="487" y="288"/>
                    <a:pt x="483" y="290"/>
                  </a:cubicBezTo>
                  <a:cubicBezTo>
                    <a:pt x="485" y="298"/>
                    <a:pt x="490" y="304"/>
                    <a:pt x="497" y="307"/>
                  </a:cubicBezTo>
                  <a:cubicBezTo>
                    <a:pt x="501" y="313"/>
                    <a:pt x="505" y="319"/>
                    <a:pt x="508" y="326"/>
                  </a:cubicBezTo>
                  <a:cubicBezTo>
                    <a:pt x="507" y="328"/>
                    <a:pt x="506" y="328"/>
                    <a:pt x="506" y="330"/>
                  </a:cubicBezTo>
                  <a:cubicBezTo>
                    <a:pt x="503" y="331"/>
                    <a:pt x="499" y="331"/>
                    <a:pt x="496" y="332"/>
                  </a:cubicBezTo>
                  <a:cubicBezTo>
                    <a:pt x="493" y="328"/>
                    <a:pt x="488" y="326"/>
                    <a:pt x="487" y="320"/>
                  </a:cubicBezTo>
                  <a:close/>
                  <a:moveTo>
                    <a:pt x="532" y="396"/>
                  </a:moveTo>
                  <a:cubicBezTo>
                    <a:pt x="528" y="397"/>
                    <a:pt x="525" y="398"/>
                    <a:pt x="521" y="399"/>
                  </a:cubicBezTo>
                  <a:cubicBezTo>
                    <a:pt x="510" y="395"/>
                    <a:pt x="507" y="385"/>
                    <a:pt x="497" y="380"/>
                  </a:cubicBezTo>
                  <a:cubicBezTo>
                    <a:pt x="497" y="379"/>
                    <a:pt x="498" y="378"/>
                    <a:pt x="498" y="377"/>
                  </a:cubicBezTo>
                  <a:cubicBezTo>
                    <a:pt x="501" y="376"/>
                    <a:pt x="503" y="377"/>
                    <a:pt x="504" y="374"/>
                  </a:cubicBezTo>
                  <a:cubicBezTo>
                    <a:pt x="509" y="379"/>
                    <a:pt x="513" y="386"/>
                    <a:pt x="521" y="389"/>
                  </a:cubicBezTo>
                  <a:cubicBezTo>
                    <a:pt x="525" y="387"/>
                    <a:pt x="530" y="387"/>
                    <a:pt x="534" y="386"/>
                  </a:cubicBezTo>
                  <a:cubicBezTo>
                    <a:pt x="534" y="390"/>
                    <a:pt x="534" y="393"/>
                    <a:pt x="532" y="396"/>
                  </a:cubicBezTo>
                  <a:close/>
                  <a:moveTo>
                    <a:pt x="69" y="520"/>
                  </a:moveTo>
                  <a:cubicBezTo>
                    <a:pt x="68" y="507"/>
                    <a:pt x="63" y="501"/>
                    <a:pt x="58" y="492"/>
                  </a:cubicBezTo>
                  <a:cubicBezTo>
                    <a:pt x="54" y="485"/>
                    <a:pt x="51" y="478"/>
                    <a:pt x="47" y="474"/>
                  </a:cubicBezTo>
                  <a:cubicBezTo>
                    <a:pt x="44" y="469"/>
                    <a:pt x="39" y="467"/>
                    <a:pt x="36" y="462"/>
                  </a:cubicBezTo>
                  <a:cubicBezTo>
                    <a:pt x="32" y="456"/>
                    <a:pt x="30" y="448"/>
                    <a:pt x="27" y="441"/>
                  </a:cubicBezTo>
                  <a:cubicBezTo>
                    <a:pt x="25" y="439"/>
                    <a:pt x="23" y="437"/>
                    <a:pt x="23" y="435"/>
                  </a:cubicBezTo>
                  <a:cubicBezTo>
                    <a:pt x="20" y="428"/>
                    <a:pt x="20" y="421"/>
                    <a:pt x="18" y="414"/>
                  </a:cubicBezTo>
                  <a:cubicBezTo>
                    <a:pt x="17" y="408"/>
                    <a:pt x="15" y="401"/>
                    <a:pt x="13" y="395"/>
                  </a:cubicBezTo>
                  <a:cubicBezTo>
                    <a:pt x="11" y="392"/>
                    <a:pt x="7" y="387"/>
                    <a:pt x="6" y="383"/>
                  </a:cubicBezTo>
                  <a:cubicBezTo>
                    <a:pt x="6" y="381"/>
                    <a:pt x="7" y="378"/>
                    <a:pt x="7" y="376"/>
                  </a:cubicBezTo>
                  <a:cubicBezTo>
                    <a:pt x="6" y="358"/>
                    <a:pt x="4" y="338"/>
                    <a:pt x="1" y="324"/>
                  </a:cubicBezTo>
                  <a:cubicBezTo>
                    <a:pt x="1" y="325"/>
                    <a:pt x="1" y="327"/>
                    <a:pt x="0" y="329"/>
                  </a:cubicBezTo>
                  <a:cubicBezTo>
                    <a:pt x="0" y="334"/>
                    <a:pt x="0" y="339"/>
                    <a:pt x="0" y="344"/>
                  </a:cubicBezTo>
                  <a:cubicBezTo>
                    <a:pt x="0" y="421"/>
                    <a:pt x="26" y="493"/>
                    <a:pt x="69" y="550"/>
                  </a:cubicBezTo>
                  <a:cubicBezTo>
                    <a:pt x="70" y="551"/>
                    <a:pt x="71" y="551"/>
                    <a:pt x="72" y="551"/>
                  </a:cubicBezTo>
                  <a:cubicBezTo>
                    <a:pt x="69" y="547"/>
                    <a:pt x="68" y="539"/>
                    <a:pt x="66" y="533"/>
                  </a:cubicBezTo>
                  <a:cubicBezTo>
                    <a:pt x="64" y="526"/>
                    <a:pt x="62" y="522"/>
                    <a:pt x="69" y="520"/>
                  </a:cubicBezTo>
                  <a:close/>
                  <a:moveTo>
                    <a:pt x="12" y="262"/>
                  </a:moveTo>
                  <a:cubicBezTo>
                    <a:pt x="9" y="269"/>
                    <a:pt x="7" y="278"/>
                    <a:pt x="7" y="286"/>
                  </a:cubicBezTo>
                  <a:cubicBezTo>
                    <a:pt x="9" y="279"/>
                    <a:pt x="11" y="270"/>
                    <a:pt x="12" y="262"/>
                  </a:cubicBezTo>
                  <a:close/>
                  <a:moveTo>
                    <a:pt x="12" y="255"/>
                  </a:moveTo>
                  <a:cubicBezTo>
                    <a:pt x="11" y="257"/>
                    <a:pt x="10" y="260"/>
                    <a:pt x="10" y="262"/>
                  </a:cubicBezTo>
                  <a:cubicBezTo>
                    <a:pt x="10" y="262"/>
                    <a:pt x="10" y="262"/>
                    <a:pt x="10" y="262"/>
                  </a:cubicBezTo>
                  <a:cubicBezTo>
                    <a:pt x="10" y="260"/>
                    <a:pt x="11" y="257"/>
                    <a:pt x="12" y="255"/>
                  </a:cubicBezTo>
                  <a:close/>
                  <a:moveTo>
                    <a:pt x="8" y="287"/>
                  </a:moveTo>
                  <a:cubicBezTo>
                    <a:pt x="7" y="290"/>
                    <a:pt x="5" y="294"/>
                    <a:pt x="7" y="297"/>
                  </a:cubicBezTo>
                  <a:cubicBezTo>
                    <a:pt x="9" y="296"/>
                    <a:pt x="10" y="289"/>
                    <a:pt x="8" y="287"/>
                  </a:cubicBezTo>
                  <a:close/>
                  <a:moveTo>
                    <a:pt x="234" y="172"/>
                  </a:moveTo>
                  <a:cubicBezTo>
                    <a:pt x="229" y="170"/>
                    <a:pt x="222" y="171"/>
                    <a:pt x="217" y="168"/>
                  </a:cubicBezTo>
                  <a:cubicBezTo>
                    <a:pt x="217" y="171"/>
                    <a:pt x="215" y="172"/>
                    <a:pt x="214" y="175"/>
                  </a:cubicBezTo>
                  <a:cubicBezTo>
                    <a:pt x="216" y="180"/>
                    <a:pt x="219" y="184"/>
                    <a:pt x="224" y="186"/>
                  </a:cubicBezTo>
                  <a:cubicBezTo>
                    <a:pt x="229" y="183"/>
                    <a:pt x="235" y="181"/>
                    <a:pt x="242" y="180"/>
                  </a:cubicBezTo>
                  <a:cubicBezTo>
                    <a:pt x="240" y="177"/>
                    <a:pt x="238" y="173"/>
                    <a:pt x="234" y="172"/>
                  </a:cubicBezTo>
                  <a:close/>
                  <a:moveTo>
                    <a:pt x="430" y="152"/>
                  </a:moveTo>
                  <a:cubicBezTo>
                    <a:pt x="432" y="154"/>
                    <a:pt x="437" y="154"/>
                    <a:pt x="441" y="154"/>
                  </a:cubicBezTo>
                  <a:cubicBezTo>
                    <a:pt x="441" y="148"/>
                    <a:pt x="435" y="149"/>
                    <a:pt x="434" y="144"/>
                  </a:cubicBezTo>
                  <a:cubicBezTo>
                    <a:pt x="435" y="141"/>
                    <a:pt x="436" y="137"/>
                    <a:pt x="435" y="133"/>
                  </a:cubicBezTo>
                  <a:cubicBezTo>
                    <a:pt x="437" y="130"/>
                    <a:pt x="440" y="127"/>
                    <a:pt x="440" y="122"/>
                  </a:cubicBezTo>
                  <a:cubicBezTo>
                    <a:pt x="442" y="122"/>
                    <a:pt x="443" y="122"/>
                    <a:pt x="444" y="121"/>
                  </a:cubicBezTo>
                  <a:cubicBezTo>
                    <a:pt x="443" y="115"/>
                    <a:pt x="434" y="121"/>
                    <a:pt x="431" y="122"/>
                  </a:cubicBezTo>
                  <a:cubicBezTo>
                    <a:pt x="430" y="124"/>
                    <a:pt x="430" y="126"/>
                    <a:pt x="431" y="128"/>
                  </a:cubicBezTo>
                  <a:cubicBezTo>
                    <a:pt x="423" y="131"/>
                    <a:pt x="424" y="147"/>
                    <a:pt x="430" y="152"/>
                  </a:cubicBezTo>
                  <a:close/>
                  <a:moveTo>
                    <a:pt x="375" y="367"/>
                  </a:moveTo>
                  <a:cubicBezTo>
                    <a:pt x="376" y="365"/>
                    <a:pt x="372" y="364"/>
                    <a:pt x="370" y="363"/>
                  </a:cubicBezTo>
                  <a:cubicBezTo>
                    <a:pt x="370" y="364"/>
                    <a:pt x="370" y="366"/>
                    <a:pt x="370" y="367"/>
                  </a:cubicBezTo>
                  <a:cubicBezTo>
                    <a:pt x="373" y="367"/>
                    <a:pt x="373" y="365"/>
                    <a:pt x="375" y="367"/>
                  </a:cubicBezTo>
                  <a:close/>
                  <a:moveTo>
                    <a:pt x="321" y="350"/>
                  </a:moveTo>
                  <a:cubicBezTo>
                    <a:pt x="319" y="345"/>
                    <a:pt x="314" y="345"/>
                    <a:pt x="310" y="348"/>
                  </a:cubicBezTo>
                  <a:cubicBezTo>
                    <a:pt x="308" y="347"/>
                    <a:pt x="308" y="346"/>
                    <a:pt x="306" y="346"/>
                  </a:cubicBezTo>
                  <a:cubicBezTo>
                    <a:pt x="305" y="347"/>
                    <a:pt x="305" y="349"/>
                    <a:pt x="305" y="350"/>
                  </a:cubicBezTo>
                  <a:cubicBezTo>
                    <a:pt x="310" y="352"/>
                    <a:pt x="313" y="354"/>
                    <a:pt x="317" y="357"/>
                  </a:cubicBezTo>
                  <a:cubicBezTo>
                    <a:pt x="318" y="354"/>
                    <a:pt x="319" y="352"/>
                    <a:pt x="321" y="350"/>
                  </a:cubicBezTo>
                  <a:close/>
                  <a:moveTo>
                    <a:pt x="285" y="332"/>
                  </a:moveTo>
                  <a:cubicBezTo>
                    <a:pt x="286" y="336"/>
                    <a:pt x="287" y="340"/>
                    <a:pt x="291" y="342"/>
                  </a:cubicBezTo>
                  <a:cubicBezTo>
                    <a:pt x="290" y="336"/>
                    <a:pt x="295" y="335"/>
                    <a:pt x="293" y="330"/>
                  </a:cubicBezTo>
                  <a:cubicBezTo>
                    <a:pt x="290" y="327"/>
                    <a:pt x="286" y="330"/>
                    <a:pt x="285" y="332"/>
                  </a:cubicBezTo>
                  <a:close/>
                  <a:moveTo>
                    <a:pt x="292" y="321"/>
                  </a:moveTo>
                  <a:cubicBezTo>
                    <a:pt x="291" y="320"/>
                    <a:pt x="292" y="319"/>
                    <a:pt x="290" y="319"/>
                  </a:cubicBezTo>
                  <a:cubicBezTo>
                    <a:pt x="290" y="321"/>
                    <a:pt x="289" y="323"/>
                    <a:pt x="291" y="323"/>
                  </a:cubicBezTo>
                  <a:cubicBezTo>
                    <a:pt x="291" y="322"/>
                    <a:pt x="293" y="322"/>
                    <a:pt x="292" y="321"/>
                  </a:cubicBezTo>
                  <a:close/>
                  <a:moveTo>
                    <a:pt x="467" y="76"/>
                  </a:moveTo>
                  <a:cubicBezTo>
                    <a:pt x="464" y="77"/>
                    <a:pt x="460" y="74"/>
                    <a:pt x="459" y="77"/>
                  </a:cubicBezTo>
                  <a:cubicBezTo>
                    <a:pt x="461" y="78"/>
                    <a:pt x="464" y="81"/>
                    <a:pt x="466" y="80"/>
                  </a:cubicBezTo>
                  <a:cubicBezTo>
                    <a:pt x="466" y="78"/>
                    <a:pt x="465" y="77"/>
                    <a:pt x="467" y="76"/>
                  </a:cubicBezTo>
                  <a:close/>
                  <a:moveTo>
                    <a:pt x="644" y="419"/>
                  </a:moveTo>
                  <a:cubicBezTo>
                    <a:pt x="641" y="427"/>
                    <a:pt x="644" y="432"/>
                    <a:pt x="646" y="438"/>
                  </a:cubicBezTo>
                  <a:cubicBezTo>
                    <a:pt x="651" y="434"/>
                    <a:pt x="650" y="420"/>
                    <a:pt x="646" y="416"/>
                  </a:cubicBezTo>
                  <a:cubicBezTo>
                    <a:pt x="646" y="418"/>
                    <a:pt x="645" y="418"/>
                    <a:pt x="644" y="419"/>
                  </a:cubicBezTo>
                  <a:close/>
                  <a:moveTo>
                    <a:pt x="261" y="18"/>
                  </a:moveTo>
                  <a:cubicBezTo>
                    <a:pt x="261" y="21"/>
                    <a:pt x="258" y="21"/>
                    <a:pt x="257" y="23"/>
                  </a:cubicBezTo>
                  <a:cubicBezTo>
                    <a:pt x="260" y="23"/>
                    <a:pt x="264" y="22"/>
                    <a:pt x="266" y="21"/>
                  </a:cubicBezTo>
                  <a:cubicBezTo>
                    <a:pt x="266" y="19"/>
                    <a:pt x="266" y="18"/>
                    <a:pt x="267" y="17"/>
                  </a:cubicBezTo>
                  <a:cubicBezTo>
                    <a:pt x="265" y="16"/>
                    <a:pt x="263" y="18"/>
                    <a:pt x="261" y="18"/>
                  </a:cubicBezTo>
                  <a:close/>
                  <a:moveTo>
                    <a:pt x="447" y="80"/>
                  </a:moveTo>
                  <a:cubicBezTo>
                    <a:pt x="450" y="82"/>
                    <a:pt x="452" y="85"/>
                    <a:pt x="455" y="86"/>
                  </a:cubicBezTo>
                  <a:cubicBezTo>
                    <a:pt x="457" y="84"/>
                    <a:pt x="461" y="84"/>
                    <a:pt x="463" y="82"/>
                  </a:cubicBezTo>
                  <a:cubicBezTo>
                    <a:pt x="461" y="78"/>
                    <a:pt x="449" y="74"/>
                    <a:pt x="447" y="80"/>
                  </a:cubicBezTo>
                  <a:close/>
                  <a:moveTo>
                    <a:pt x="458" y="35"/>
                  </a:moveTo>
                  <a:cubicBezTo>
                    <a:pt x="459" y="39"/>
                    <a:pt x="464" y="43"/>
                    <a:pt x="468" y="40"/>
                  </a:cubicBezTo>
                  <a:cubicBezTo>
                    <a:pt x="464" y="40"/>
                    <a:pt x="462" y="33"/>
                    <a:pt x="458" y="35"/>
                  </a:cubicBezTo>
                  <a:close/>
                  <a:moveTo>
                    <a:pt x="207" y="47"/>
                  </a:moveTo>
                  <a:cubicBezTo>
                    <a:pt x="214" y="45"/>
                    <a:pt x="220" y="43"/>
                    <a:pt x="224" y="39"/>
                  </a:cubicBezTo>
                  <a:cubicBezTo>
                    <a:pt x="217" y="36"/>
                    <a:pt x="210" y="42"/>
                    <a:pt x="207" y="47"/>
                  </a:cubicBezTo>
                  <a:close/>
                  <a:moveTo>
                    <a:pt x="225" y="40"/>
                  </a:moveTo>
                  <a:cubicBezTo>
                    <a:pt x="231" y="41"/>
                    <a:pt x="232" y="38"/>
                    <a:pt x="236" y="36"/>
                  </a:cubicBezTo>
                  <a:cubicBezTo>
                    <a:pt x="232" y="33"/>
                    <a:pt x="228" y="39"/>
                    <a:pt x="225" y="40"/>
                  </a:cubicBezTo>
                  <a:close/>
                  <a:moveTo>
                    <a:pt x="226" y="256"/>
                  </a:moveTo>
                  <a:cubicBezTo>
                    <a:pt x="233" y="253"/>
                    <a:pt x="248" y="240"/>
                    <a:pt x="237" y="234"/>
                  </a:cubicBezTo>
                  <a:cubicBezTo>
                    <a:pt x="231" y="239"/>
                    <a:pt x="225" y="244"/>
                    <a:pt x="221" y="251"/>
                  </a:cubicBezTo>
                  <a:cubicBezTo>
                    <a:pt x="222" y="253"/>
                    <a:pt x="224" y="254"/>
                    <a:pt x="226" y="256"/>
                  </a:cubicBezTo>
                  <a:close/>
                  <a:moveTo>
                    <a:pt x="217" y="47"/>
                  </a:moveTo>
                  <a:cubicBezTo>
                    <a:pt x="215" y="46"/>
                    <a:pt x="217" y="45"/>
                    <a:pt x="216" y="45"/>
                  </a:cubicBezTo>
                  <a:cubicBezTo>
                    <a:pt x="213" y="46"/>
                    <a:pt x="209" y="46"/>
                    <a:pt x="208" y="49"/>
                  </a:cubicBezTo>
                  <a:cubicBezTo>
                    <a:pt x="212" y="50"/>
                    <a:pt x="214" y="49"/>
                    <a:pt x="217" y="47"/>
                  </a:cubicBezTo>
                  <a:close/>
                  <a:moveTo>
                    <a:pt x="346" y="128"/>
                  </a:moveTo>
                  <a:cubicBezTo>
                    <a:pt x="343" y="126"/>
                    <a:pt x="341" y="124"/>
                    <a:pt x="338" y="123"/>
                  </a:cubicBezTo>
                  <a:cubicBezTo>
                    <a:pt x="335" y="124"/>
                    <a:pt x="331" y="124"/>
                    <a:pt x="328" y="126"/>
                  </a:cubicBezTo>
                  <a:cubicBezTo>
                    <a:pt x="327" y="131"/>
                    <a:pt x="333" y="134"/>
                    <a:pt x="335" y="139"/>
                  </a:cubicBezTo>
                  <a:cubicBezTo>
                    <a:pt x="341" y="138"/>
                    <a:pt x="347" y="136"/>
                    <a:pt x="347" y="129"/>
                  </a:cubicBezTo>
                  <a:cubicBezTo>
                    <a:pt x="349" y="130"/>
                    <a:pt x="351" y="130"/>
                    <a:pt x="353" y="131"/>
                  </a:cubicBezTo>
                  <a:cubicBezTo>
                    <a:pt x="354" y="129"/>
                    <a:pt x="356" y="127"/>
                    <a:pt x="358" y="124"/>
                  </a:cubicBezTo>
                  <a:cubicBezTo>
                    <a:pt x="352" y="123"/>
                    <a:pt x="346" y="121"/>
                    <a:pt x="346" y="128"/>
                  </a:cubicBezTo>
                  <a:close/>
                  <a:moveTo>
                    <a:pt x="289" y="110"/>
                  </a:moveTo>
                  <a:cubicBezTo>
                    <a:pt x="284" y="110"/>
                    <a:pt x="284" y="102"/>
                    <a:pt x="278" y="103"/>
                  </a:cubicBezTo>
                  <a:cubicBezTo>
                    <a:pt x="278" y="99"/>
                    <a:pt x="280" y="98"/>
                    <a:pt x="279" y="94"/>
                  </a:cubicBezTo>
                  <a:cubicBezTo>
                    <a:pt x="272" y="93"/>
                    <a:pt x="267" y="89"/>
                    <a:pt x="264" y="83"/>
                  </a:cubicBezTo>
                  <a:cubicBezTo>
                    <a:pt x="262" y="82"/>
                    <a:pt x="261" y="83"/>
                    <a:pt x="259" y="83"/>
                  </a:cubicBezTo>
                  <a:cubicBezTo>
                    <a:pt x="257" y="82"/>
                    <a:pt x="259" y="81"/>
                    <a:pt x="257" y="81"/>
                  </a:cubicBezTo>
                  <a:cubicBezTo>
                    <a:pt x="252" y="81"/>
                    <a:pt x="252" y="76"/>
                    <a:pt x="249" y="75"/>
                  </a:cubicBezTo>
                  <a:cubicBezTo>
                    <a:pt x="246" y="75"/>
                    <a:pt x="243" y="76"/>
                    <a:pt x="240" y="76"/>
                  </a:cubicBezTo>
                  <a:cubicBezTo>
                    <a:pt x="240" y="75"/>
                    <a:pt x="238" y="75"/>
                    <a:pt x="239" y="72"/>
                  </a:cubicBezTo>
                  <a:cubicBezTo>
                    <a:pt x="234" y="73"/>
                    <a:pt x="233" y="70"/>
                    <a:pt x="229" y="70"/>
                  </a:cubicBezTo>
                  <a:cubicBezTo>
                    <a:pt x="230" y="68"/>
                    <a:pt x="229" y="68"/>
                    <a:pt x="228" y="67"/>
                  </a:cubicBezTo>
                  <a:cubicBezTo>
                    <a:pt x="219" y="68"/>
                    <a:pt x="214" y="73"/>
                    <a:pt x="212" y="81"/>
                  </a:cubicBezTo>
                  <a:cubicBezTo>
                    <a:pt x="212" y="83"/>
                    <a:pt x="214" y="82"/>
                    <a:pt x="214" y="84"/>
                  </a:cubicBezTo>
                  <a:cubicBezTo>
                    <a:pt x="210" y="92"/>
                    <a:pt x="202" y="97"/>
                    <a:pt x="196" y="104"/>
                  </a:cubicBezTo>
                  <a:cubicBezTo>
                    <a:pt x="196" y="106"/>
                    <a:pt x="197" y="106"/>
                    <a:pt x="197" y="108"/>
                  </a:cubicBezTo>
                  <a:cubicBezTo>
                    <a:pt x="196" y="108"/>
                    <a:pt x="196" y="109"/>
                    <a:pt x="195" y="109"/>
                  </a:cubicBezTo>
                  <a:cubicBezTo>
                    <a:pt x="192" y="110"/>
                    <a:pt x="193" y="107"/>
                    <a:pt x="191" y="107"/>
                  </a:cubicBezTo>
                  <a:cubicBezTo>
                    <a:pt x="187" y="109"/>
                    <a:pt x="189" y="117"/>
                    <a:pt x="185" y="117"/>
                  </a:cubicBezTo>
                  <a:cubicBezTo>
                    <a:pt x="183" y="117"/>
                    <a:pt x="182" y="116"/>
                    <a:pt x="181" y="117"/>
                  </a:cubicBezTo>
                  <a:cubicBezTo>
                    <a:pt x="173" y="120"/>
                    <a:pt x="167" y="125"/>
                    <a:pt x="162" y="131"/>
                  </a:cubicBezTo>
                  <a:cubicBezTo>
                    <a:pt x="160" y="141"/>
                    <a:pt x="152" y="145"/>
                    <a:pt x="152" y="157"/>
                  </a:cubicBezTo>
                  <a:cubicBezTo>
                    <a:pt x="164" y="170"/>
                    <a:pt x="170" y="147"/>
                    <a:pt x="182" y="147"/>
                  </a:cubicBezTo>
                  <a:cubicBezTo>
                    <a:pt x="183" y="148"/>
                    <a:pt x="185" y="149"/>
                    <a:pt x="186" y="150"/>
                  </a:cubicBezTo>
                  <a:cubicBezTo>
                    <a:pt x="192" y="151"/>
                    <a:pt x="196" y="149"/>
                    <a:pt x="200" y="148"/>
                  </a:cubicBezTo>
                  <a:cubicBezTo>
                    <a:pt x="209" y="147"/>
                    <a:pt x="215" y="152"/>
                    <a:pt x="224" y="154"/>
                  </a:cubicBezTo>
                  <a:cubicBezTo>
                    <a:pt x="228" y="153"/>
                    <a:pt x="231" y="150"/>
                    <a:pt x="234" y="148"/>
                  </a:cubicBezTo>
                  <a:cubicBezTo>
                    <a:pt x="235" y="147"/>
                    <a:pt x="237" y="147"/>
                    <a:pt x="238" y="146"/>
                  </a:cubicBezTo>
                  <a:cubicBezTo>
                    <a:pt x="239" y="145"/>
                    <a:pt x="239" y="143"/>
                    <a:pt x="240" y="141"/>
                  </a:cubicBezTo>
                  <a:cubicBezTo>
                    <a:pt x="244" y="137"/>
                    <a:pt x="250" y="137"/>
                    <a:pt x="254" y="133"/>
                  </a:cubicBezTo>
                  <a:cubicBezTo>
                    <a:pt x="258" y="130"/>
                    <a:pt x="260" y="122"/>
                    <a:pt x="267" y="123"/>
                  </a:cubicBezTo>
                  <a:cubicBezTo>
                    <a:pt x="267" y="122"/>
                    <a:pt x="267" y="121"/>
                    <a:pt x="268" y="120"/>
                  </a:cubicBezTo>
                  <a:cubicBezTo>
                    <a:pt x="268" y="118"/>
                    <a:pt x="266" y="120"/>
                    <a:pt x="266" y="118"/>
                  </a:cubicBezTo>
                  <a:cubicBezTo>
                    <a:pt x="272" y="115"/>
                    <a:pt x="280" y="114"/>
                    <a:pt x="288" y="113"/>
                  </a:cubicBezTo>
                  <a:cubicBezTo>
                    <a:pt x="288" y="112"/>
                    <a:pt x="290" y="111"/>
                    <a:pt x="289" y="110"/>
                  </a:cubicBezTo>
                  <a:close/>
                  <a:moveTo>
                    <a:pt x="244" y="271"/>
                  </a:moveTo>
                  <a:cubicBezTo>
                    <a:pt x="250" y="266"/>
                    <a:pt x="263" y="267"/>
                    <a:pt x="267" y="261"/>
                  </a:cubicBezTo>
                  <a:cubicBezTo>
                    <a:pt x="268" y="255"/>
                    <a:pt x="262" y="251"/>
                    <a:pt x="261" y="246"/>
                  </a:cubicBezTo>
                  <a:cubicBezTo>
                    <a:pt x="259" y="238"/>
                    <a:pt x="263" y="231"/>
                    <a:pt x="261" y="223"/>
                  </a:cubicBezTo>
                  <a:cubicBezTo>
                    <a:pt x="256" y="216"/>
                    <a:pt x="251" y="225"/>
                    <a:pt x="247" y="228"/>
                  </a:cubicBezTo>
                  <a:cubicBezTo>
                    <a:pt x="249" y="230"/>
                    <a:pt x="252" y="232"/>
                    <a:pt x="254" y="234"/>
                  </a:cubicBezTo>
                  <a:cubicBezTo>
                    <a:pt x="252" y="248"/>
                    <a:pt x="244" y="255"/>
                    <a:pt x="238" y="265"/>
                  </a:cubicBezTo>
                  <a:cubicBezTo>
                    <a:pt x="239" y="268"/>
                    <a:pt x="242" y="269"/>
                    <a:pt x="244" y="271"/>
                  </a:cubicBezTo>
                  <a:close/>
                  <a:moveTo>
                    <a:pt x="235" y="32"/>
                  </a:moveTo>
                  <a:cubicBezTo>
                    <a:pt x="239" y="29"/>
                    <a:pt x="243" y="32"/>
                    <a:pt x="246" y="28"/>
                  </a:cubicBezTo>
                  <a:cubicBezTo>
                    <a:pt x="246" y="27"/>
                    <a:pt x="245" y="28"/>
                    <a:pt x="245" y="27"/>
                  </a:cubicBezTo>
                  <a:cubicBezTo>
                    <a:pt x="248" y="25"/>
                    <a:pt x="252" y="24"/>
                    <a:pt x="255" y="22"/>
                  </a:cubicBezTo>
                  <a:cubicBezTo>
                    <a:pt x="247" y="22"/>
                    <a:pt x="240" y="27"/>
                    <a:pt x="235" y="32"/>
                  </a:cubicBezTo>
                  <a:close/>
                  <a:moveTo>
                    <a:pt x="242" y="38"/>
                  </a:moveTo>
                  <a:cubicBezTo>
                    <a:pt x="244" y="37"/>
                    <a:pt x="249" y="36"/>
                    <a:pt x="250" y="35"/>
                  </a:cubicBezTo>
                  <a:cubicBezTo>
                    <a:pt x="249" y="33"/>
                    <a:pt x="238" y="35"/>
                    <a:pt x="242" y="38"/>
                  </a:cubicBezTo>
                  <a:close/>
                  <a:moveTo>
                    <a:pt x="128" y="124"/>
                  </a:moveTo>
                  <a:cubicBezTo>
                    <a:pt x="128" y="114"/>
                    <a:pt x="140" y="111"/>
                    <a:pt x="145" y="104"/>
                  </a:cubicBezTo>
                  <a:cubicBezTo>
                    <a:pt x="145" y="103"/>
                    <a:pt x="146" y="103"/>
                    <a:pt x="146" y="102"/>
                  </a:cubicBezTo>
                  <a:cubicBezTo>
                    <a:pt x="148" y="99"/>
                    <a:pt x="149" y="95"/>
                    <a:pt x="147" y="91"/>
                  </a:cubicBezTo>
                  <a:cubicBezTo>
                    <a:pt x="143" y="94"/>
                    <a:pt x="138" y="96"/>
                    <a:pt x="133" y="99"/>
                  </a:cubicBezTo>
                  <a:cubicBezTo>
                    <a:pt x="129" y="101"/>
                    <a:pt x="123" y="108"/>
                    <a:pt x="120" y="109"/>
                  </a:cubicBezTo>
                  <a:cubicBezTo>
                    <a:pt x="118" y="109"/>
                    <a:pt x="115" y="108"/>
                    <a:pt x="113" y="109"/>
                  </a:cubicBezTo>
                  <a:cubicBezTo>
                    <a:pt x="108" y="110"/>
                    <a:pt x="106" y="115"/>
                    <a:pt x="101" y="117"/>
                  </a:cubicBezTo>
                  <a:cubicBezTo>
                    <a:pt x="104" y="109"/>
                    <a:pt x="112" y="108"/>
                    <a:pt x="117" y="103"/>
                  </a:cubicBezTo>
                  <a:cubicBezTo>
                    <a:pt x="120" y="101"/>
                    <a:pt x="122" y="97"/>
                    <a:pt x="125" y="93"/>
                  </a:cubicBezTo>
                  <a:cubicBezTo>
                    <a:pt x="129" y="89"/>
                    <a:pt x="133" y="86"/>
                    <a:pt x="135" y="80"/>
                  </a:cubicBezTo>
                  <a:cubicBezTo>
                    <a:pt x="143" y="74"/>
                    <a:pt x="150" y="66"/>
                    <a:pt x="162" y="65"/>
                  </a:cubicBezTo>
                  <a:cubicBezTo>
                    <a:pt x="161" y="67"/>
                    <a:pt x="164" y="68"/>
                    <a:pt x="165" y="69"/>
                  </a:cubicBezTo>
                  <a:cubicBezTo>
                    <a:pt x="160" y="70"/>
                    <a:pt x="157" y="73"/>
                    <a:pt x="155" y="77"/>
                  </a:cubicBezTo>
                  <a:cubicBezTo>
                    <a:pt x="155" y="77"/>
                    <a:pt x="157" y="76"/>
                    <a:pt x="157" y="77"/>
                  </a:cubicBezTo>
                  <a:cubicBezTo>
                    <a:pt x="156" y="79"/>
                    <a:pt x="155" y="80"/>
                    <a:pt x="154" y="81"/>
                  </a:cubicBezTo>
                  <a:cubicBezTo>
                    <a:pt x="161" y="78"/>
                    <a:pt x="164" y="71"/>
                    <a:pt x="172" y="69"/>
                  </a:cubicBezTo>
                  <a:cubicBezTo>
                    <a:pt x="172" y="71"/>
                    <a:pt x="172" y="71"/>
                    <a:pt x="173" y="73"/>
                  </a:cubicBezTo>
                  <a:cubicBezTo>
                    <a:pt x="178" y="74"/>
                    <a:pt x="181" y="68"/>
                    <a:pt x="186" y="71"/>
                  </a:cubicBezTo>
                  <a:cubicBezTo>
                    <a:pt x="178" y="76"/>
                    <a:pt x="177" y="90"/>
                    <a:pt x="163" y="89"/>
                  </a:cubicBezTo>
                  <a:cubicBezTo>
                    <a:pt x="161" y="88"/>
                    <a:pt x="161" y="85"/>
                    <a:pt x="159" y="84"/>
                  </a:cubicBezTo>
                  <a:cubicBezTo>
                    <a:pt x="158" y="84"/>
                    <a:pt x="156" y="84"/>
                    <a:pt x="155" y="85"/>
                  </a:cubicBezTo>
                  <a:cubicBezTo>
                    <a:pt x="155" y="93"/>
                    <a:pt x="149" y="97"/>
                    <a:pt x="146" y="102"/>
                  </a:cubicBezTo>
                  <a:cubicBezTo>
                    <a:pt x="146" y="103"/>
                    <a:pt x="145" y="103"/>
                    <a:pt x="145" y="103"/>
                  </a:cubicBezTo>
                  <a:cubicBezTo>
                    <a:pt x="145" y="104"/>
                    <a:pt x="145" y="104"/>
                    <a:pt x="145" y="104"/>
                  </a:cubicBezTo>
                  <a:cubicBezTo>
                    <a:pt x="144" y="106"/>
                    <a:pt x="143" y="108"/>
                    <a:pt x="143" y="111"/>
                  </a:cubicBezTo>
                  <a:cubicBezTo>
                    <a:pt x="154" y="114"/>
                    <a:pt x="155" y="103"/>
                    <a:pt x="163" y="100"/>
                  </a:cubicBezTo>
                  <a:cubicBezTo>
                    <a:pt x="162" y="104"/>
                    <a:pt x="159" y="107"/>
                    <a:pt x="161" y="110"/>
                  </a:cubicBezTo>
                  <a:cubicBezTo>
                    <a:pt x="163" y="109"/>
                    <a:pt x="166" y="108"/>
                    <a:pt x="168" y="107"/>
                  </a:cubicBezTo>
                  <a:cubicBezTo>
                    <a:pt x="172" y="104"/>
                    <a:pt x="173" y="100"/>
                    <a:pt x="175" y="96"/>
                  </a:cubicBezTo>
                  <a:cubicBezTo>
                    <a:pt x="179" y="91"/>
                    <a:pt x="185" y="88"/>
                    <a:pt x="189" y="83"/>
                  </a:cubicBezTo>
                  <a:cubicBezTo>
                    <a:pt x="189" y="81"/>
                    <a:pt x="187" y="83"/>
                    <a:pt x="187" y="81"/>
                  </a:cubicBezTo>
                  <a:cubicBezTo>
                    <a:pt x="191" y="78"/>
                    <a:pt x="196" y="74"/>
                    <a:pt x="201" y="71"/>
                  </a:cubicBezTo>
                  <a:cubicBezTo>
                    <a:pt x="202" y="67"/>
                    <a:pt x="206" y="64"/>
                    <a:pt x="208" y="60"/>
                  </a:cubicBezTo>
                  <a:cubicBezTo>
                    <a:pt x="207" y="59"/>
                    <a:pt x="204" y="60"/>
                    <a:pt x="203" y="60"/>
                  </a:cubicBezTo>
                  <a:cubicBezTo>
                    <a:pt x="206" y="58"/>
                    <a:pt x="209" y="57"/>
                    <a:pt x="209" y="53"/>
                  </a:cubicBezTo>
                  <a:cubicBezTo>
                    <a:pt x="198" y="54"/>
                    <a:pt x="190" y="58"/>
                    <a:pt x="186" y="66"/>
                  </a:cubicBezTo>
                  <a:cubicBezTo>
                    <a:pt x="184" y="66"/>
                    <a:pt x="182" y="65"/>
                    <a:pt x="181" y="64"/>
                  </a:cubicBezTo>
                  <a:cubicBezTo>
                    <a:pt x="188" y="57"/>
                    <a:pt x="197" y="53"/>
                    <a:pt x="205" y="48"/>
                  </a:cubicBezTo>
                  <a:cubicBezTo>
                    <a:pt x="198" y="48"/>
                    <a:pt x="194" y="55"/>
                    <a:pt x="188" y="53"/>
                  </a:cubicBezTo>
                  <a:cubicBezTo>
                    <a:pt x="191" y="51"/>
                    <a:pt x="198" y="52"/>
                    <a:pt x="199" y="47"/>
                  </a:cubicBezTo>
                  <a:cubicBezTo>
                    <a:pt x="199" y="45"/>
                    <a:pt x="197" y="46"/>
                    <a:pt x="196" y="45"/>
                  </a:cubicBezTo>
                  <a:cubicBezTo>
                    <a:pt x="202" y="41"/>
                    <a:pt x="206" y="35"/>
                    <a:pt x="213" y="33"/>
                  </a:cubicBezTo>
                  <a:cubicBezTo>
                    <a:pt x="210" y="36"/>
                    <a:pt x="205" y="37"/>
                    <a:pt x="204" y="42"/>
                  </a:cubicBezTo>
                  <a:cubicBezTo>
                    <a:pt x="213" y="37"/>
                    <a:pt x="225" y="35"/>
                    <a:pt x="233" y="30"/>
                  </a:cubicBezTo>
                  <a:cubicBezTo>
                    <a:pt x="240" y="22"/>
                    <a:pt x="255" y="21"/>
                    <a:pt x="264" y="15"/>
                  </a:cubicBezTo>
                  <a:cubicBezTo>
                    <a:pt x="255" y="14"/>
                    <a:pt x="251" y="18"/>
                    <a:pt x="245" y="21"/>
                  </a:cubicBezTo>
                  <a:cubicBezTo>
                    <a:pt x="246" y="21"/>
                    <a:pt x="248" y="20"/>
                    <a:pt x="247" y="22"/>
                  </a:cubicBezTo>
                  <a:cubicBezTo>
                    <a:pt x="242" y="21"/>
                    <a:pt x="236" y="24"/>
                    <a:pt x="231" y="24"/>
                  </a:cubicBezTo>
                  <a:cubicBezTo>
                    <a:pt x="231" y="24"/>
                    <a:pt x="231" y="24"/>
                    <a:pt x="231" y="24"/>
                  </a:cubicBezTo>
                  <a:cubicBezTo>
                    <a:pt x="231" y="24"/>
                    <a:pt x="231" y="24"/>
                    <a:pt x="231" y="24"/>
                  </a:cubicBezTo>
                  <a:cubicBezTo>
                    <a:pt x="231" y="24"/>
                    <a:pt x="231" y="24"/>
                    <a:pt x="231" y="24"/>
                  </a:cubicBezTo>
                  <a:cubicBezTo>
                    <a:pt x="231" y="24"/>
                    <a:pt x="232" y="24"/>
                    <a:pt x="231" y="24"/>
                  </a:cubicBezTo>
                  <a:cubicBezTo>
                    <a:pt x="241" y="21"/>
                    <a:pt x="248" y="15"/>
                    <a:pt x="259" y="14"/>
                  </a:cubicBezTo>
                  <a:cubicBezTo>
                    <a:pt x="283" y="3"/>
                    <a:pt x="315" y="1"/>
                    <a:pt x="348" y="0"/>
                  </a:cubicBezTo>
                  <a:cubicBezTo>
                    <a:pt x="347" y="0"/>
                    <a:pt x="345" y="0"/>
                    <a:pt x="343" y="0"/>
                  </a:cubicBezTo>
                  <a:cubicBezTo>
                    <a:pt x="297" y="0"/>
                    <a:pt x="253" y="10"/>
                    <a:pt x="213" y="26"/>
                  </a:cubicBezTo>
                  <a:cubicBezTo>
                    <a:pt x="209" y="28"/>
                    <a:pt x="206" y="29"/>
                    <a:pt x="203" y="31"/>
                  </a:cubicBezTo>
                  <a:cubicBezTo>
                    <a:pt x="196" y="34"/>
                    <a:pt x="188" y="38"/>
                    <a:pt x="181" y="41"/>
                  </a:cubicBezTo>
                  <a:cubicBezTo>
                    <a:pt x="162" y="51"/>
                    <a:pt x="145" y="63"/>
                    <a:pt x="128" y="76"/>
                  </a:cubicBezTo>
                  <a:cubicBezTo>
                    <a:pt x="126" y="78"/>
                    <a:pt x="123" y="81"/>
                    <a:pt x="120" y="83"/>
                  </a:cubicBezTo>
                  <a:cubicBezTo>
                    <a:pt x="115" y="88"/>
                    <a:pt x="110" y="92"/>
                    <a:pt x="105" y="97"/>
                  </a:cubicBezTo>
                  <a:cubicBezTo>
                    <a:pt x="88" y="113"/>
                    <a:pt x="74" y="130"/>
                    <a:pt x="61" y="148"/>
                  </a:cubicBezTo>
                  <a:cubicBezTo>
                    <a:pt x="57" y="155"/>
                    <a:pt x="53" y="162"/>
                    <a:pt x="48" y="168"/>
                  </a:cubicBezTo>
                  <a:cubicBezTo>
                    <a:pt x="47" y="170"/>
                    <a:pt x="46" y="172"/>
                    <a:pt x="45" y="174"/>
                  </a:cubicBezTo>
                  <a:cubicBezTo>
                    <a:pt x="43" y="179"/>
                    <a:pt x="40" y="184"/>
                    <a:pt x="37" y="188"/>
                  </a:cubicBezTo>
                  <a:cubicBezTo>
                    <a:pt x="36" y="190"/>
                    <a:pt x="35" y="193"/>
                    <a:pt x="34" y="195"/>
                  </a:cubicBezTo>
                  <a:cubicBezTo>
                    <a:pt x="33" y="196"/>
                    <a:pt x="33" y="197"/>
                    <a:pt x="33" y="198"/>
                  </a:cubicBezTo>
                  <a:cubicBezTo>
                    <a:pt x="35" y="194"/>
                    <a:pt x="37" y="190"/>
                    <a:pt x="40" y="187"/>
                  </a:cubicBezTo>
                  <a:cubicBezTo>
                    <a:pt x="40" y="188"/>
                    <a:pt x="41" y="188"/>
                    <a:pt x="42" y="188"/>
                  </a:cubicBezTo>
                  <a:cubicBezTo>
                    <a:pt x="49" y="185"/>
                    <a:pt x="52" y="177"/>
                    <a:pt x="58" y="172"/>
                  </a:cubicBezTo>
                  <a:cubicBezTo>
                    <a:pt x="58" y="174"/>
                    <a:pt x="59" y="177"/>
                    <a:pt x="60" y="178"/>
                  </a:cubicBezTo>
                  <a:cubicBezTo>
                    <a:pt x="61" y="173"/>
                    <a:pt x="69" y="172"/>
                    <a:pt x="74" y="176"/>
                  </a:cubicBezTo>
                  <a:cubicBezTo>
                    <a:pt x="72" y="178"/>
                    <a:pt x="70" y="179"/>
                    <a:pt x="69" y="182"/>
                  </a:cubicBezTo>
                  <a:cubicBezTo>
                    <a:pt x="73" y="182"/>
                    <a:pt x="74" y="184"/>
                    <a:pt x="76" y="186"/>
                  </a:cubicBezTo>
                  <a:cubicBezTo>
                    <a:pt x="79" y="177"/>
                    <a:pt x="83" y="169"/>
                    <a:pt x="89" y="164"/>
                  </a:cubicBezTo>
                  <a:cubicBezTo>
                    <a:pt x="89" y="160"/>
                    <a:pt x="89" y="155"/>
                    <a:pt x="92" y="154"/>
                  </a:cubicBezTo>
                  <a:cubicBezTo>
                    <a:pt x="95" y="157"/>
                    <a:pt x="94" y="164"/>
                    <a:pt x="97" y="168"/>
                  </a:cubicBezTo>
                  <a:cubicBezTo>
                    <a:pt x="97" y="171"/>
                    <a:pt x="100" y="166"/>
                    <a:pt x="101" y="168"/>
                  </a:cubicBezTo>
                  <a:cubicBezTo>
                    <a:pt x="98" y="172"/>
                    <a:pt x="92" y="174"/>
                    <a:pt x="88" y="178"/>
                  </a:cubicBezTo>
                  <a:cubicBezTo>
                    <a:pt x="87" y="186"/>
                    <a:pt x="85" y="195"/>
                    <a:pt x="91" y="199"/>
                  </a:cubicBezTo>
                  <a:cubicBezTo>
                    <a:pt x="95" y="193"/>
                    <a:pt x="100" y="188"/>
                    <a:pt x="99" y="180"/>
                  </a:cubicBezTo>
                  <a:cubicBezTo>
                    <a:pt x="102" y="173"/>
                    <a:pt x="107" y="167"/>
                    <a:pt x="113" y="163"/>
                  </a:cubicBezTo>
                  <a:cubicBezTo>
                    <a:pt x="114" y="158"/>
                    <a:pt x="117" y="155"/>
                    <a:pt x="119" y="150"/>
                  </a:cubicBezTo>
                  <a:cubicBezTo>
                    <a:pt x="120" y="147"/>
                    <a:pt x="122" y="143"/>
                    <a:pt x="123" y="140"/>
                  </a:cubicBezTo>
                  <a:cubicBezTo>
                    <a:pt x="127" y="134"/>
                    <a:pt x="132" y="130"/>
                    <a:pt x="134" y="124"/>
                  </a:cubicBezTo>
                  <a:cubicBezTo>
                    <a:pt x="134" y="123"/>
                    <a:pt x="129" y="125"/>
                    <a:pt x="128" y="124"/>
                  </a:cubicBezTo>
                  <a:close/>
                  <a:moveTo>
                    <a:pt x="69" y="153"/>
                  </a:moveTo>
                  <a:cubicBezTo>
                    <a:pt x="68" y="150"/>
                    <a:pt x="70" y="150"/>
                    <a:pt x="70" y="149"/>
                  </a:cubicBezTo>
                  <a:cubicBezTo>
                    <a:pt x="72" y="149"/>
                    <a:pt x="68" y="151"/>
                    <a:pt x="71" y="151"/>
                  </a:cubicBezTo>
                  <a:cubicBezTo>
                    <a:pt x="70" y="152"/>
                    <a:pt x="70" y="153"/>
                    <a:pt x="69" y="153"/>
                  </a:cubicBezTo>
                  <a:close/>
                  <a:moveTo>
                    <a:pt x="75" y="140"/>
                  </a:moveTo>
                  <a:cubicBezTo>
                    <a:pt x="76" y="136"/>
                    <a:pt x="79" y="134"/>
                    <a:pt x="82" y="131"/>
                  </a:cubicBezTo>
                  <a:cubicBezTo>
                    <a:pt x="81" y="134"/>
                    <a:pt x="78" y="138"/>
                    <a:pt x="75" y="140"/>
                  </a:cubicBezTo>
                  <a:close/>
                  <a:moveTo>
                    <a:pt x="76" y="132"/>
                  </a:moveTo>
                  <a:cubicBezTo>
                    <a:pt x="77" y="128"/>
                    <a:pt x="83" y="124"/>
                    <a:pt x="87" y="122"/>
                  </a:cubicBezTo>
                  <a:cubicBezTo>
                    <a:pt x="85" y="126"/>
                    <a:pt x="80" y="129"/>
                    <a:pt x="76" y="132"/>
                  </a:cubicBezTo>
                  <a:close/>
                  <a:moveTo>
                    <a:pt x="91" y="121"/>
                  </a:moveTo>
                  <a:cubicBezTo>
                    <a:pt x="92" y="117"/>
                    <a:pt x="95" y="110"/>
                    <a:pt x="98" y="107"/>
                  </a:cubicBezTo>
                  <a:cubicBezTo>
                    <a:pt x="100" y="113"/>
                    <a:pt x="93" y="116"/>
                    <a:pt x="91" y="121"/>
                  </a:cubicBezTo>
                  <a:close/>
                  <a:moveTo>
                    <a:pt x="207" y="63"/>
                  </a:moveTo>
                  <a:cubicBezTo>
                    <a:pt x="213" y="62"/>
                    <a:pt x="213" y="57"/>
                    <a:pt x="218" y="56"/>
                  </a:cubicBezTo>
                  <a:cubicBezTo>
                    <a:pt x="218" y="58"/>
                    <a:pt x="215" y="58"/>
                    <a:pt x="216" y="60"/>
                  </a:cubicBezTo>
                  <a:cubicBezTo>
                    <a:pt x="219" y="64"/>
                    <a:pt x="230" y="58"/>
                    <a:pt x="230" y="66"/>
                  </a:cubicBezTo>
                  <a:cubicBezTo>
                    <a:pt x="236" y="68"/>
                    <a:pt x="244" y="66"/>
                    <a:pt x="251" y="67"/>
                  </a:cubicBezTo>
                  <a:cubicBezTo>
                    <a:pt x="249" y="64"/>
                    <a:pt x="252" y="64"/>
                    <a:pt x="253" y="62"/>
                  </a:cubicBezTo>
                  <a:cubicBezTo>
                    <a:pt x="252" y="61"/>
                    <a:pt x="250" y="62"/>
                    <a:pt x="250" y="61"/>
                  </a:cubicBezTo>
                  <a:cubicBezTo>
                    <a:pt x="252" y="58"/>
                    <a:pt x="253" y="56"/>
                    <a:pt x="254" y="53"/>
                  </a:cubicBezTo>
                  <a:cubicBezTo>
                    <a:pt x="253" y="52"/>
                    <a:pt x="252" y="53"/>
                    <a:pt x="251" y="52"/>
                  </a:cubicBezTo>
                  <a:cubicBezTo>
                    <a:pt x="252" y="50"/>
                    <a:pt x="253" y="50"/>
                    <a:pt x="254" y="48"/>
                  </a:cubicBezTo>
                  <a:cubicBezTo>
                    <a:pt x="252" y="45"/>
                    <a:pt x="249" y="44"/>
                    <a:pt x="247" y="42"/>
                  </a:cubicBezTo>
                  <a:cubicBezTo>
                    <a:pt x="241" y="43"/>
                    <a:pt x="237" y="45"/>
                    <a:pt x="233" y="48"/>
                  </a:cubicBezTo>
                  <a:cubicBezTo>
                    <a:pt x="234" y="52"/>
                    <a:pt x="240" y="49"/>
                    <a:pt x="242" y="50"/>
                  </a:cubicBezTo>
                  <a:cubicBezTo>
                    <a:pt x="239" y="50"/>
                    <a:pt x="242" y="52"/>
                    <a:pt x="243" y="52"/>
                  </a:cubicBezTo>
                  <a:cubicBezTo>
                    <a:pt x="239" y="53"/>
                    <a:pt x="234" y="51"/>
                    <a:pt x="230" y="52"/>
                  </a:cubicBezTo>
                  <a:cubicBezTo>
                    <a:pt x="228" y="47"/>
                    <a:pt x="221" y="52"/>
                    <a:pt x="219" y="53"/>
                  </a:cubicBezTo>
                  <a:cubicBezTo>
                    <a:pt x="221" y="47"/>
                    <a:pt x="229" y="47"/>
                    <a:pt x="232" y="42"/>
                  </a:cubicBezTo>
                  <a:cubicBezTo>
                    <a:pt x="231" y="41"/>
                    <a:pt x="229" y="41"/>
                    <a:pt x="228" y="43"/>
                  </a:cubicBezTo>
                  <a:cubicBezTo>
                    <a:pt x="219" y="46"/>
                    <a:pt x="210" y="51"/>
                    <a:pt x="209" y="60"/>
                  </a:cubicBezTo>
                  <a:cubicBezTo>
                    <a:pt x="208" y="61"/>
                    <a:pt x="207" y="62"/>
                    <a:pt x="207"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515" name="组合 514"/>
          <p:cNvGrpSpPr/>
          <p:nvPr/>
        </p:nvGrpSpPr>
        <p:grpSpPr>
          <a:xfrm rot="21459705">
            <a:off x="5660410" y="3372764"/>
            <a:ext cx="414832" cy="414832"/>
            <a:chOff x="1897452" y="2325600"/>
            <a:chExt cx="535322" cy="535322"/>
          </a:xfrm>
        </p:grpSpPr>
        <p:sp>
          <p:nvSpPr>
            <p:cNvPr id="516" name="椭圆 515"/>
            <p:cNvSpPr/>
            <p:nvPr/>
          </p:nvSpPr>
          <p:spPr>
            <a:xfrm>
              <a:off x="1897452" y="2325600"/>
              <a:ext cx="535322" cy="5353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000"/>
            </a:p>
          </p:txBody>
        </p:sp>
        <p:sp>
          <p:nvSpPr>
            <p:cNvPr id="517" name="Freeform 9"/>
            <p:cNvSpPr>
              <a:spLocks noEditPoints="1"/>
            </p:cNvSpPr>
            <p:nvPr/>
          </p:nvSpPr>
          <p:spPr bwMode="auto">
            <a:xfrm>
              <a:off x="2024395" y="2441455"/>
              <a:ext cx="275979" cy="285520"/>
            </a:xfrm>
            <a:custGeom>
              <a:avLst/>
              <a:gdLst>
                <a:gd name="T0" fmla="*/ 268 w 683"/>
                <a:gd name="T1" fmla="*/ 80 h 706"/>
                <a:gd name="T2" fmla="*/ 428 w 683"/>
                <a:gd name="T3" fmla="*/ 80 h 706"/>
                <a:gd name="T4" fmla="*/ 535 w 683"/>
                <a:gd name="T5" fmla="*/ 76 h 706"/>
                <a:gd name="T6" fmla="*/ 535 w 683"/>
                <a:gd name="T7" fmla="*/ 204 h 706"/>
                <a:gd name="T8" fmla="*/ 535 w 683"/>
                <a:gd name="T9" fmla="*/ 76 h 706"/>
                <a:gd name="T10" fmla="*/ 227 w 683"/>
                <a:gd name="T11" fmla="*/ 422 h 706"/>
                <a:gd name="T12" fmla="*/ 241 w 683"/>
                <a:gd name="T13" fmla="*/ 657 h 706"/>
                <a:gd name="T14" fmla="*/ 169 w 683"/>
                <a:gd name="T15" fmla="*/ 457 h 706"/>
                <a:gd name="T16" fmla="*/ 131 w 683"/>
                <a:gd name="T17" fmla="*/ 657 h 706"/>
                <a:gd name="T18" fmla="*/ 82 w 683"/>
                <a:gd name="T19" fmla="*/ 423 h 706"/>
                <a:gd name="T20" fmla="*/ 25 w 683"/>
                <a:gd name="T21" fmla="*/ 403 h 706"/>
                <a:gd name="T22" fmla="*/ 74 w 683"/>
                <a:gd name="T23" fmla="*/ 217 h 706"/>
                <a:gd name="T24" fmla="*/ 160 w 683"/>
                <a:gd name="T25" fmla="*/ 267 h 706"/>
                <a:gd name="T26" fmla="*/ 234 w 683"/>
                <a:gd name="T27" fmla="*/ 217 h 706"/>
                <a:gd name="T28" fmla="*/ 333 w 683"/>
                <a:gd name="T29" fmla="*/ 180 h 706"/>
                <a:gd name="T30" fmla="*/ 335 w 683"/>
                <a:gd name="T31" fmla="*/ 208 h 706"/>
                <a:gd name="T32" fmla="*/ 346 w 683"/>
                <a:gd name="T33" fmla="*/ 365 h 706"/>
                <a:gd name="T34" fmla="*/ 347 w 683"/>
                <a:gd name="T35" fmla="*/ 366 h 706"/>
                <a:gd name="T36" fmla="*/ 348 w 683"/>
                <a:gd name="T37" fmla="*/ 365 h 706"/>
                <a:gd name="T38" fmla="*/ 358 w 683"/>
                <a:gd name="T39" fmla="*/ 208 h 706"/>
                <a:gd name="T40" fmla="*/ 360 w 683"/>
                <a:gd name="T41" fmla="*/ 180 h 706"/>
                <a:gd name="T42" fmla="*/ 456 w 683"/>
                <a:gd name="T43" fmla="*/ 217 h 706"/>
                <a:gd name="T44" fmla="*/ 536 w 683"/>
                <a:gd name="T45" fmla="*/ 267 h 706"/>
                <a:gd name="T46" fmla="*/ 614 w 683"/>
                <a:gd name="T47" fmla="*/ 217 h 706"/>
                <a:gd name="T48" fmla="*/ 656 w 683"/>
                <a:gd name="T49" fmla="*/ 395 h 706"/>
                <a:gd name="T50" fmla="*/ 604 w 683"/>
                <a:gd name="T51" fmla="*/ 422 h 706"/>
                <a:gd name="T52" fmla="*/ 617 w 683"/>
                <a:gd name="T53" fmla="*/ 657 h 706"/>
                <a:gd name="T54" fmla="*/ 546 w 683"/>
                <a:gd name="T55" fmla="*/ 457 h 706"/>
                <a:gd name="T56" fmla="*/ 507 w 683"/>
                <a:gd name="T57" fmla="*/ 657 h 706"/>
                <a:gd name="T58" fmla="*/ 459 w 683"/>
                <a:gd name="T59" fmla="*/ 423 h 706"/>
                <a:gd name="T60" fmla="*/ 435 w 683"/>
                <a:gd name="T61" fmla="*/ 426 h 706"/>
                <a:gd name="T62" fmla="*/ 377 w 683"/>
                <a:gd name="T63" fmla="*/ 706 h 706"/>
                <a:gd name="T64" fmla="*/ 331 w 683"/>
                <a:gd name="T65" fmla="*/ 467 h 706"/>
                <a:gd name="T66" fmla="*/ 246 w 683"/>
                <a:gd name="T67" fmla="*/ 706 h 706"/>
                <a:gd name="T68" fmla="*/ 228 w 683"/>
                <a:gd name="T69" fmla="*/ 402 h 706"/>
                <a:gd name="T70" fmla="*/ 95 w 683"/>
                <a:gd name="T71" fmla="*/ 140 h 706"/>
                <a:gd name="T72" fmla="*/ 223 w 683"/>
                <a:gd name="T73" fmla="*/ 140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83" h="706">
                  <a:moveTo>
                    <a:pt x="348" y="0"/>
                  </a:moveTo>
                  <a:cubicBezTo>
                    <a:pt x="304" y="0"/>
                    <a:pt x="268" y="36"/>
                    <a:pt x="268" y="80"/>
                  </a:cubicBezTo>
                  <a:cubicBezTo>
                    <a:pt x="268" y="124"/>
                    <a:pt x="304" y="160"/>
                    <a:pt x="348" y="160"/>
                  </a:cubicBezTo>
                  <a:cubicBezTo>
                    <a:pt x="392" y="160"/>
                    <a:pt x="428" y="124"/>
                    <a:pt x="428" y="80"/>
                  </a:cubicBezTo>
                  <a:cubicBezTo>
                    <a:pt x="428" y="36"/>
                    <a:pt x="392" y="0"/>
                    <a:pt x="348" y="0"/>
                  </a:cubicBezTo>
                  <a:close/>
                  <a:moveTo>
                    <a:pt x="535" y="76"/>
                  </a:moveTo>
                  <a:cubicBezTo>
                    <a:pt x="500" y="76"/>
                    <a:pt x="471" y="105"/>
                    <a:pt x="471" y="140"/>
                  </a:cubicBezTo>
                  <a:cubicBezTo>
                    <a:pt x="471" y="175"/>
                    <a:pt x="500" y="204"/>
                    <a:pt x="535" y="204"/>
                  </a:cubicBezTo>
                  <a:cubicBezTo>
                    <a:pt x="571" y="204"/>
                    <a:pt x="599" y="175"/>
                    <a:pt x="599" y="140"/>
                  </a:cubicBezTo>
                  <a:cubicBezTo>
                    <a:pt x="599" y="105"/>
                    <a:pt x="571" y="76"/>
                    <a:pt x="535" y="76"/>
                  </a:cubicBezTo>
                  <a:close/>
                  <a:moveTo>
                    <a:pt x="228" y="402"/>
                  </a:moveTo>
                  <a:cubicBezTo>
                    <a:pt x="227" y="422"/>
                    <a:pt x="227" y="422"/>
                    <a:pt x="227" y="422"/>
                  </a:cubicBezTo>
                  <a:cubicBezTo>
                    <a:pt x="227" y="423"/>
                    <a:pt x="227" y="423"/>
                    <a:pt x="227" y="423"/>
                  </a:cubicBezTo>
                  <a:cubicBezTo>
                    <a:pt x="241" y="657"/>
                    <a:pt x="241" y="657"/>
                    <a:pt x="241" y="657"/>
                  </a:cubicBezTo>
                  <a:cubicBezTo>
                    <a:pt x="180" y="657"/>
                    <a:pt x="180" y="657"/>
                    <a:pt x="180" y="657"/>
                  </a:cubicBezTo>
                  <a:cubicBezTo>
                    <a:pt x="169" y="457"/>
                    <a:pt x="169" y="457"/>
                    <a:pt x="169" y="457"/>
                  </a:cubicBezTo>
                  <a:cubicBezTo>
                    <a:pt x="143" y="457"/>
                    <a:pt x="143" y="457"/>
                    <a:pt x="143" y="457"/>
                  </a:cubicBezTo>
                  <a:cubicBezTo>
                    <a:pt x="131" y="657"/>
                    <a:pt x="131" y="657"/>
                    <a:pt x="131" y="657"/>
                  </a:cubicBezTo>
                  <a:cubicBezTo>
                    <a:pt x="74" y="657"/>
                    <a:pt x="74" y="657"/>
                    <a:pt x="74" y="657"/>
                  </a:cubicBezTo>
                  <a:cubicBezTo>
                    <a:pt x="82" y="423"/>
                    <a:pt x="82" y="423"/>
                    <a:pt x="82" y="423"/>
                  </a:cubicBezTo>
                  <a:cubicBezTo>
                    <a:pt x="78" y="328"/>
                    <a:pt x="78" y="328"/>
                    <a:pt x="78" y="328"/>
                  </a:cubicBezTo>
                  <a:cubicBezTo>
                    <a:pt x="25" y="403"/>
                    <a:pt x="25" y="403"/>
                    <a:pt x="25" y="403"/>
                  </a:cubicBezTo>
                  <a:cubicBezTo>
                    <a:pt x="0" y="382"/>
                    <a:pt x="0" y="382"/>
                    <a:pt x="0" y="382"/>
                  </a:cubicBezTo>
                  <a:cubicBezTo>
                    <a:pt x="74" y="217"/>
                    <a:pt x="74" y="217"/>
                    <a:pt x="74" y="217"/>
                  </a:cubicBezTo>
                  <a:cubicBezTo>
                    <a:pt x="118" y="217"/>
                    <a:pt x="118" y="217"/>
                    <a:pt x="118" y="217"/>
                  </a:cubicBezTo>
                  <a:cubicBezTo>
                    <a:pt x="160" y="267"/>
                    <a:pt x="160" y="267"/>
                    <a:pt x="160" y="267"/>
                  </a:cubicBezTo>
                  <a:cubicBezTo>
                    <a:pt x="200" y="217"/>
                    <a:pt x="200" y="217"/>
                    <a:pt x="200" y="217"/>
                  </a:cubicBezTo>
                  <a:cubicBezTo>
                    <a:pt x="234" y="217"/>
                    <a:pt x="234" y="217"/>
                    <a:pt x="234" y="217"/>
                  </a:cubicBezTo>
                  <a:cubicBezTo>
                    <a:pt x="250" y="180"/>
                    <a:pt x="250" y="180"/>
                    <a:pt x="250" y="180"/>
                  </a:cubicBezTo>
                  <a:cubicBezTo>
                    <a:pt x="333" y="180"/>
                    <a:pt x="333" y="180"/>
                    <a:pt x="333" y="180"/>
                  </a:cubicBezTo>
                  <a:cubicBezTo>
                    <a:pt x="327" y="191"/>
                    <a:pt x="327" y="191"/>
                    <a:pt x="327" y="191"/>
                  </a:cubicBezTo>
                  <a:cubicBezTo>
                    <a:pt x="335" y="208"/>
                    <a:pt x="335" y="208"/>
                    <a:pt x="335" y="208"/>
                  </a:cubicBezTo>
                  <a:cubicBezTo>
                    <a:pt x="317" y="336"/>
                    <a:pt x="317" y="336"/>
                    <a:pt x="317" y="336"/>
                  </a:cubicBezTo>
                  <a:cubicBezTo>
                    <a:pt x="346" y="365"/>
                    <a:pt x="346" y="365"/>
                    <a:pt x="346" y="365"/>
                  </a:cubicBezTo>
                  <a:cubicBezTo>
                    <a:pt x="346" y="367"/>
                    <a:pt x="346" y="367"/>
                    <a:pt x="346" y="367"/>
                  </a:cubicBezTo>
                  <a:cubicBezTo>
                    <a:pt x="347" y="366"/>
                    <a:pt x="347" y="366"/>
                    <a:pt x="347" y="366"/>
                  </a:cubicBezTo>
                  <a:cubicBezTo>
                    <a:pt x="348" y="367"/>
                    <a:pt x="348" y="367"/>
                    <a:pt x="348" y="367"/>
                  </a:cubicBezTo>
                  <a:cubicBezTo>
                    <a:pt x="348" y="365"/>
                    <a:pt x="348" y="365"/>
                    <a:pt x="348" y="365"/>
                  </a:cubicBezTo>
                  <a:cubicBezTo>
                    <a:pt x="376" y="336"/>
                    <a:pt x="376" y="336"/>
                    <a:pt x="376" y="336"/>
                  </a:cubicBezTo>
                  <a:cubicBezTo>
                    <a:pt x="358" y="208"/>
                    <a:pt x="358" y="208"/>
                    <a:pt x="358" y="208"/>
                  </a:cubicBezTo>
                  <a:cubicBezTo>
                    <a:pt x="366" y="191"/>
                    <a:pt x="366" y="191"/>
                    <a:pt x="366" y="191"/>
                  </a:cubicBezTo>
                  <a:cubicBezTo>
                    <a:pt x="360" y="180"/>
                    <a:pt x="360" y="180"/>
                    <a:pt x="360" y="180"/>
                  </a:cubicBezTo>
                  <a:cubicBezTo>
                    <a:pt x="444" y="180"/>
                    <a:pt x="444" y="180"/>
                    <a:pt x="444" y="180"/>
                  </a:cubicBezTo>
                  <a:cubicBezTo>
                    <a:pt x="456" y="217"/>
                    <a:pt x="456" y="217"/>
                    <a:pt x="456" y="217"/>
                  </a:cubicBezTo>
                  <a:cubicBezTo>
                    <a:pt x="495" y="217"/>
                    <a:pt x="495" y="217"/>
                    <a:pt x="495" y="217"/>
                  </a:cubicBezTo>
                  <a:cubicBezTo>
                    <a:pt x="536" y="267"/>
                    <a:pt x="536" y="267"/>
                    <a:pt x="536" y="267"/>
                  </a:cubicBezTo>
                  <a:cubicBezTo>
                    <a:pt x="577" y="217"/>
                    <a:pt x="577" y="217"/>
                    <a:pt x="577" y="217"/>
                  </a:cubicBezTo>
                  <a:cubicBezTo>
                    <a:pt x="614" y="217"/>
                    <a:pt x="614" y="217"/>
                    <a:pt x="614" y="217"/>
                  </a:cubicBezTo>
                  <a:cubicBezTo>
                    <a:pt x="683" y="371"/>
                    <a:pt x="683" y="371"/>
                    <a:pt x="683" y="371"/>
                  </a:cubicBezTo>
                  <a:cubicBezTo>
                    <a:pt x="656" y="395"/>
                    <a:pt x="656" y="395"/>
                    <a:pt x="656" y="395"/>
                  </a:cubicBezTo>
                  <a:cubicBezTo>
                    <a:pt x="609" y="317"/>
                    <a:pt x="609" y="317"/>
                    <a:pt x="609" y="317"/>
                  </a:cubicBezTo>
                  <a:cubicBezTo>
                    <a:pt x="604" y="422"/>
                    <a:pt x="604" y="422"/>
                    <a:pt x="604" y="422"/>
                  </a:cubicBezTo>
                  <a:cubicBezTo>
                    <a:pt x="604" y="423"/>
                    <a:pt x="604" y="423"/>
                    <a:pt x="604" y="423"/>
                  </a:cubicBezTo>
                  <a:cubicBezTo>
                    <a:pt x="617" y="657"/>
                    <a:pt x="617" y="657"/>
                    <a:pt x="617" y="657"/>
                  </a:cubicBezTo>
                  <a:cubicBezTo>
                    <a:pt x="556" y="657"/>
                    <a:pt x="556" y="657"/>
                    <a:pt x="556" y="657"/>
                  </a:cubicBezTo>
                  <a:cubicBezTo>
                    <a:pt x="546" y="457"/>
                    <a:pt x="546" y="457"/>
                    <a:pt x="546" y="457"/>
                  </a:cubicBezTo>
                  <a:cubicBezTo>
                    <a:pt x="520" y="457"/>
                    <a:pt x="520" y="457"/>
                    <a:pt x="520" y="457"/>
                  </a:cubicBezTo>
                  <a:cubicBezTo>
                    <a:pt x="507" y="657"/>
                    <a:pt x="507" y="657"/>
                    <a:pt x="507" y="657"/>
                  </a:cubicBezTo>
                  <a:cubicBezTo>
                    <a:pt x="450" y="657"/>
                    <a:pt x="450" y="657"/>
                    <a:pt x="450" y="657"/>
                  </a:cubicBezTo>
                  <a:cubicBezTo>
                    <a:pt x="459" y="423"/>
                    <a:pt x="459" y="423"/>
                    <a:pt x="459" y="423"/>
                  </a:cubicBezTo>
                  <a:cubicBezTo>
                    <a:pt x="458" y="406"/>
                    <a:pt x="458" y="406"/>
                    <a:pt x="458" y="406"/>
                  </a:cubicBezTo>
                  <a:cubicBezTo>
                    <a:pt x="435" y="426"/>
                    <a:pt x="435" y="426"/>
                    <a:pt x="435" y="426"/>
                  </a:cubicBezTo>
                  <a:cubicBezTo>
                    <a:pt x="445" y="706"/>
                    <a:pt x="445" y="706"/>
                    <a:pt x="445" y="706"/>
                  </a:cubicBezTo>
                  <a:cubicBezTo>
                    <a:pt x="377" y="706"/>
                    <a:pt x="377" y="706"/>
                    <a:pt x="377" y="706"/>
                  </a:cubicBezTo>
                  <a:cubicBezTo>
                    <a:pt x="362" y="467"/>
                    <a:pt x="362" y="467"/>
                    <a:pt x="362" y="467"/>
                  </a:cubicBezTo>
                  <a:cubicBezTo>
                    <a:pt x="331" y="467"/>
                    <a:pt x="331" y="467"/>
                    <a:pt x="331" y="467"/>
                  </a:cubicBezTo>
                  <a:cubicBezTo>
                    <a:pt x="319" y="706"/>
                    <a:pt x="319" y="706"/>
                    <a:pt x="319" y="706"/>
                  </a:cubicBezTo>
                  <a:cubicBezTo>
                    <a:pt x="246" y="706"/>
                    <a:pt x="246" y="706"/>
                    <a:pt x="246" y="706"/>
                  </a:cubicBezTo>
                  <a:cubicBezTo>
                    <a:pt x="262" y="426"/>
                    <a:pt x="262" y="426"/>
                    <a:pt x="262" y="426"/>
                  </a:cubicBezTo>
                  <a:cubicBezTo>
                    <a:pt x="228" y="402"/>
                    <a:pt x="228" y="402"/>
                    <a:pt x="228" y="402"/>
                  </a:cubicBezTo>
                  <a:close/>
                  <a:moveTo>
                    <a:pt x="159" y="76"/>
                  </a:moveTo>
                  <a:cubicBezTo>
                    <a:pt x="123" y="76"/>
                    <a:pt x="95" y="105"/>
                    <a:pt x="95" y="140"/>
                  </a:cubicBezTo>
                  <a:cubicBezTo>
                    <a:pt x="95" y="175"/>
                    <a:pt x="123" y="204"/>
                    <a:pt x="159" y="204"/>
                  </a:cubicBezTo>
                  <a:cubicBezTo>
                    <a:pt x="194" y="204"/>
                    <a:pt x="223" y="175"/>
                    <a:pt x="223" y="140"/>
                  </a:cubicBezTo>
                  <a:cubicBezTo>
                    <a:pt x="223" y="105"/>
                    <a:pt x="194" y="76"/>
                    <a:pt x="159" y="7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518" name="组合 517"/>
          <p:cNvGrpSpPr/>
          <p:nvPr/>
        </p:nvGrpSpPr>
        <p:grpSpPr>
          <a:xfrm>
            <a:off x="7772155" y="3093022"/>
            <a:ext cx="414832" cy="414832"/>
            <a:chOff x="4625012" y="2325600"/>
            <a:chExt cx="535322" cy="535322"/>
          </a:xfrm>
        </p:grpSpPr>
        <p:sp>
          <p:nvSpPr>
            <p:cNvPr id="519" name="椭圆 518"/>
            <p:cNvSpPr/>
            <p:nvPr/>
          </p:nvSpPr>
          <p:spPr>
            <a:xfrm>
              <a:off x="4625012" y="2325600"/>
              <a:ext cx="535322" cy="5353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000"/>
            </a:p>
          </p:txBody>
        </p:sp>
        <p:grpSp>
          <p:nvGrpSpPr>
            <p:cNvPr id="520" name="Group 12"/>
            <p:cNvGrpSpPr>
              <a:grpSpLocks noChangeAspect="1"/>
            </p:cNvGrpSpPr>
            <p:nvPr/>
          </p:nvGrpSpPr>
          <p:grpSpPr bwMode="auto">
            <a:xfrm rot="20400000">
              <a:off x="4754784" y="2430623"/>
              <a:ext cx="272476" cy="294719"/>
              <a:chOff x="2489" y="1197"/>
              <a:chExt cx="784" cy="848"/>
            </a:xfrm>
            <a:solidFill>
              <a:schemeClr val="bg1"/>
            </a:solidFill>
          </p:grpSpPr>
          <p:sp>
            <p:nvSpPr>
              <p:cNvPr id="521" name="Freeform 13"/>
              <p:cNvSpPr>
                <a:spLocks/>
              </p:cNvSpPr>
              <p:nvPr/>
            </p:nvSpPr>
            <p:spPr bwMode="auto">
              <a:xfrm>
                <a:off x="2489" y="1264"/>
                <a:ext cx="784" cy="781"/>
              </a:xfrm>
              <a:custGeom>
                <a:avLst/>
                <a:gdLst>
                  <a:gd name="T0" fmla="*/ 164 w 329"/>
                  <a:gd name="T1" fmla="*/ 163 h 328"/>
                  <a:gd name="T2" fmla="*/ 141 w 329"/>
                  <a:gd name="T3" fmla="*/ 0 h 328"/>
                  <a:gd name="T4" fmla="*/ 141 w 329"/>
                  <a:gd name="T5" fmla="*/ 0 h 328"/>
                  <a:gd name="T6" fmla="*/ 0 w 329"/>
                  <a:gd name="T7" fmla="*/ 163 h 328"/>
                  <a:gd name="T8" fmla="*/ 164 w 329"/>
                  <a:gd name="T9" fmla="*/ 328 h 328"/>
                  <a:gd name="T10" fmla="*/ 329 w 329"/>
                  <a:gd name="T11" fmla="*/ 163 h 328"/>
                  <a:gd name="T12" fmla="*/ 294 w 329"/>
                  <a:gd name="T13" fmla="*/ 63 h 328"/>
                  <a:gd name="T14" fmla="*/ 164 w 329"/>
                  <a:gd name="T15" fmla="*/ 163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9" h="328">
                    <a:moveTo>
                      <a:pt x="164" y="163"/>
                    </a:moveTo>
                    <a:cubicBezTo>
                      <a:pt x="141" y="0"/>
                      <a:pt x="141" y="0"/>
                      <a:pt x="141" y="0"/>
                    </a:cubicBezTo>
                    <a:cubicBezTo>
                      <a:pt x="141" y="0"/>
                      <a:pt x="141" y="0"/>
                      <a:pt x="141" y="0"/>
                    </a:cubicBezTo>
                    <a:cubicBezTo>
                      <a:pt x="61" y="12"/>
                      <a:pt x="0" y="80"/>
                      <a:pt x="0" y="163"/>
                    </a:cubicBezTo>
                    <a:cubicBezTo>
                      <a:pt x="0" y="254"/>
                      <a:pt x="73" y="328"/>
                      <a:pt x="164" y="328"/>
                    </a:cubicBezTo>
                    <a:cubicBezTo>
                      <a:pt x="255" y="328"/>
                      <a:pt x="329" y="254"/>
                      <a:pt x="329" y="163"/>
                    </a:cubicBezTo>
                    <a:cubicBezTo>
                      <a:pt x="329" y="125"/>
                      <a:pt x="316" y="90"/>
                      <a:pt x="294" y="63"/>
                    </a:cubicBezTo>
                    <a:lnTo>
                      <a:pt x="164" y="1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2" name="Freeform 14"/>
              <p:cNvSpPr>
                <a:spLocks/>
              </p:cNvSpPr>
              <p:nvPr/>
            </p:nvSpPr>
            <p:spPr bwMode="auto">
              <a:xfrm>
                <a:off x="2851" y="1197"/>
                <a:ext cx="365" cy="391"/>
              </a:xfrm>
              <a:custGeom>
                <a:avLst/>
                <a:gdLst>
                  <a:gd name="T0" fmla="*/ 23 w 153"/>
                  <a:gd name="T1" fmla="*/ 164 h 164"/>
                  <a:gd name="T2" fmla="*/ 153 w 153"/>
                  <a:gd name="T3" fmla="*/ 64 h 164"/>
                  <a:gd name="T4" fmla="*/ 23 w 153"/>
                  <a:gd name="T5" fmla="*/ 0 h 164"/>
                  <a:gd name="T6" fmla="*/ 0 w 153"/>
                  <a:gd name="T7" fmla="*/ 1 h 164"/>
                  <a:gd name="T8" fmla="*/ 0 w 153"/>
                  <a:gd name="T9" fmla="*/ 1 h 164"/>
                  <a:gd name="T10" fmla="*/ 23 w 153"/>
                  <a:gd name="T11" fmla="*/ 164 h 164"/>
                </a:gdLst>
                <a:ahLst/>
                <a:cxnLst>
                  <a:cxn ang="0">
                    <a:pos x="T0" y="T1"/>
                  </a:cxn>
                  <a:cxn ang="0">
                    <a:pos x="T2" y="T3"/>
                  </a:cxn>
                  <a:cxn ang="0">
                    <a:pos x="T4" y="T5"/>
                  </a:cxn>
                  <a:cxn ang="0">
                    <a:pos x="T6" y="T7"/>
                  </a:cxn>
                  <a:cxn ang="0">
                    <a:pos x="T8" y="T9"/>
                  </a:cxn>
                  <a:cxn ang="0">
                    <a:pos x="T10" y="T11"/>
                  </a:cxn>
                </a:cxnLst>
                <a:rect l="0" t="0" r="r" b="b"/>
                <a:pathLst>
                  <a:path w="153" h="164">
                    <a:moveTo>
                      <a:pt x="23" y="164"/>
                    </a:moveTo>
                    <a:cubicBezTo>
                      <a:pt x="153" y="64"/>
                      <a:pt x="153" y="64"/>
                      <a:pt x="153" y="64"/>
                    </a:cubicBezTo>
                    <a:cubicBezTo>
                      <a:pt x="123" y="25"/>
                      <a:pt x="76" y="0"/>
                      <a:pt x="23" y="0"/>
                    </a:cubicBezTo>
                    <a:cubicBezTo>
                      <a:pt x="15" y="0"/>
                      <a:pt x="8" y="0"/>
                      <a:pt x="0" y="1"/>
                    </a:cubicBezTo>
                    <a:cubicBezTo>
                      <a:pt x="0" y="1"/>
                      <a:pt x="0" y="1"/>
                      <a:pt x="0" y="1"/>
                    </a:cubicBezTo>
                    <a:lnTo>
                      <a:pt x="23" y="1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523" name="组合 522"/>
          <p:cNvGrpSpPr/>
          <p:nvPr/>
        </p:nvGrpSpPr>
        <p:grpSpPr>
          <a:xfrm>
            <a:off x="7068240" y="3156322"/>
            <a:ext cx="414832" cy="414832"/>
            <a:chOff x="3943122" y="2325600"/>
            <a:chExt cx="535322" cy="535322"/>
          </a:xfrm>
        </p:grpSpPr>
        <p:sp>
          <p:nvSpPr>
            <p:cNvPr id="524" name="椭圆 523"/>
            <p:cNvSpPr/>
            <p:nvPr/>
          </p:nvSpPr>
          <p:spPr>
            <a:xfrm>
              <a:off x="3943122" y="2325600"/>
              <a:ext cx="535322" cy="5353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000"/>
            </a:p>
          </p:txBody>
        </p:sp>
        <p:sp>
          <p:nvSpPr>
            <p:cNvPr id="525" name="Freeform 34"/>
            <p:cNvSpPr>
              <a:spLocks noEditPoints="1"/>
            </p:cNvSpPr>
            <p:nvPr/>
          </p:nvSpPr>
          <p:spPr bwMode="auto">
            <a:xfrm>
              <a:off x="4081727" y="2437412"/>
              <a:ext cx="258112" cy="303020"/>
            </a:xfrm>
            <a:custGeom>
              <a:avLst/>
              <a:gdLst>
                <a:gd name="T0" fmla="*/ 379 w 498"/>
                <a:gd name="T1" fmla="*/ 0 h 586"/>
                <a:gd name="T2" fmla="*/ 444 w 498"/>
                <a:gd name="T3" fmla="*/ 65 h 586"/>
                <a:gd name="T4" fmla="*/ 416 w 498"/>
                <a:gd name="T5" fmla="*/ 231 h 586"/>
                <a:gd name="T6" fmla="*/ 405 w 498"/>
                <a:gd name="T7" fmla="*/ 38 h 586"/>
                <a:gd name="T8" fmla="*/ 125 w 498"/>
                <a:gd name="T9" fmla="*/ 27 h 586"/>
                <a:gd name="T10" fmla="*/ 167 w 498"/>
                <a:gd name="T11" fmla="*/ 81 h 586"/>
                <a:gd name="T12" fmla="*/ 27 w 498"/>
                <a:gd name="T13" fmla="*/ 249 h 586"/>
                <a:gd name="T14" fmla="*/ 39 w 498"/>
                <a:gd name="T15" fmla="*/ 531 h 586"/>
                <a:gd name="T16" fmla="*/ 148 w 498"/>
                <a:gd name="T17" fmla="*/ 542 h 586"/>
                <a:gd name="T18" fmla="*/ 65 w 498"/>
                <a:gd name="T19" fmla="*/ 570 h 586"/>
                <a:gd name="T20" fmla="*/ 0 w 498"/>
                <a:gd name="T21" fmla="*/ 505 h 586"/>
                <a:gd name="T22" fmla="*/ 1 w 498"/>
                <a:gd name="T23" fmla="*/ 238 h 586"/>
                <a:gd name="T24" fmla="*/ 76 w 498"/>
                <a:gd name="T25" fmla="*/ 7 h 586"/>
                <a:gd name="T26" fmla="*/ 76 w 498"/>
                <a:gd name="T27" fmla="*/ 7 h 586"/>
                <a:gd name="T28" fmla="*/ 76 w 498"/>
                <a:gd name="T29" fmla="*/ 6 h 586"/>
                <a:gd name="T30" fmla="*/ 79 w 498"/>
                <a:gd name="T31" fmla="*/ 3 h 586"/>
                <a:gd name="T32" fmla="*/ 79 w 498"/>
                <a:gd name="T33" fmla="*/ 3 h 586"/>
                <a:gd name="T34" fmla="*/ 79 w 498"/>
                <a:gd name="T35" fmla="*/ 3 h 586"/>
                <a:gd name="T36" fmla="*/ 80 w 498"/>
                <a:gd name="T37" fmla="*/ 3 h 586"/>
                <a:gd name="T38" fmla="*/ 84 w 498"/>
                <a:gd name="T39" fmla="*/ 0 h 586"/>
                <a:gd name="T40" fmla="*/ 84 w 498"/>
                <a:gd name="T41" fmla="*/ 0 h 586"/>
                <a:gd name="T42" fmla="*/ 85 w 498"/>
                <a:gd name="T43" fmla="*/ 0 h 586"/>
                <a:gd name="T44" fmla="*/ 85 w 498"/>
                <a:gd name="T45" fmla="*/ 0 h 586"/>
                <a:gd name="T46" fmla="*/ 85 w 498"/>
                <a:gd name="T47" fmla="*/ 0 h 586"/>
                <a:gd name="T48" fmla="*/ 86 w 498"/>
                <a:gd name="T49" fmla="*/ 0 h 586"/>
                <a:gd name="T50" fmla="*/ 88 w 498"/>
                <a:gd name="T51" fmla="*/ 0 h 586"/>
                <a:gd name="T52" fmla="*/ 82 w 498"/>
                <a:gd name="T53" fmla="*/ 398 h 586"/>
                <a:gd name="T54" fmla="*/ 225 w 498"/>
                <a:gd name="T55" fmla="*/ 376 h 586"/>
                <a:gd name="T56" fmla="*/ 82 w 498"/>
                <a:gd name="T57" fmla="*/ 316 h 586"/>
                <a:gd name="T58" fmla="*/ 225 w 498"/>
                <a:gd name="T59" fmla="*/ 338 h 586"/>
                <a:gd name="T60" fmla="*/ 82 w 498"/>
                <a:gd name="T61" fmla="*/ 316 h 586"/>
                <a:gd name="T62" fmla="*/ 82 w 498"/>
                <a:gd name="T63" fmla="*/ 282 h 586"/>
                <a:gd name="T64" fmla="*/ 369 w 498"/>
                <a:gd name="T65" fmla="*/ 260 h 586"/>
                <a:gd name="T66" fmla="*/ 230 w 498"/>
                <a:gd name="T67" fmla="*/ 191 h 586"/>
                <a:gd name="T68" fmla="*/ 369 w 498"/>
                <a:gd name="T69" fmla="*/ 213 h 586"/>
                <a:gd name="T70" fmla="*/ 230 w 498"/>
                <a:gd name="T71" fmla="*/ 191 h 586"/>
                <a:gd name="T72" fmla="*/ 230 w 498"/>
                <a:gd name="T73" fmla="*/ 152 h 586"/>
                <a:gd name="T74" fmla="*/ 369 w 498"/>
                <a:gd name="T75" fmla="*/ 130 h 586"/>
                <a:gd name="T76" fmla="*/ 230 w 498"/>
                <a:gd name="T77" fmla="*/ 75 h 586"/>
                <a:gd name="T78" fmla="*/ 369 w 498"/>
                <a:gd name="T79" fmla="*/ 97 h 586"/>
                <a:gd name="T80" fmla="*/ 230 w 498"/>
                <a:gd name="T81" fmla="*/ 75 h 586"/>
                <a:gd name="T82" fmla="*/ 208 w 498"/>
                <a:gd name="T83" fmla="*/ 482 h 586"/>
                <a:gd name="T84" fmla="*/ 498 w 498"/>
                <a:gd name="T85" fmla="*/ 326 h 586"/>
                <a:gd name="T86" fmla="*/ 200 w 498"/>
                <a:gd name="T87" fmla="*/ 492 h 586"/>
                <a:gd name="T88" fmla="*/ 196 w 498"/>
                <a:gd name="T89" fmla="*/ 586 h 586"/>
                <a:gd name="T90" fmla="*/ 200 w 498"/>
                <a:gd name="T91" fmla="*/ 492 h 586"/>
                <a:gd name="T92" fmla="*/ 416 w 498"/>
                <a:gd name="T93" fmla="*/ 453 h 586"/>
                <a:gd name="T94" fmla="*/ 405 w 498"/>
                <a:gd name="T95" fmla="*/ 531 h 586"/>
                <a:gd name="T96" fmla="*/ 326 w 498"/>
                <a:gd name="T97" fmla="*/ 542 h 586"/>
                <a:gd name="T98" fmla="*/ 322 w 498"/>
                <a:gd name="T99" fmla="*/ 570 h 586"/>
                <a:gd name="T100" fmla="*/ 425 w 498"/>
                <a:gd name="T101" fmla="*/ 551 h 586"/>
                <a:gd name="T102" fmla="*/ 444 w 498"/>
                <a:gd name="T103" fmla="*/ 426 h 586"/>
                <a:gd name="T104" fmla="*/ 137 w 498"/>
                <a:gd name="T105" fmla="*/ 74 h 586"/>
                <a:gd name="T106" fmla="*/ 49 w 498"/>
                <a:gd name="T107" fmla="*/ 180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98" h="586">
                  <a:moveTo>
                    <a:pt x="88" y="0"/>
                  </a:moveTo>
                  <a:cubicBezTo>
                    <a:pt x="379" y="0"/>
                    <a:pt x="379" y="0"/>
                    <a:pt x="379" y="0"/>
                  </a:cubicBezTo>
                  <a:cubicBezTo>
                    <a:pt x="397" y="0"/>
                    <a:pt x="413" y="7"/>
                    <a:pt x="425" y="19"/>
                  </a:cubicBezTo>
                  <a:cubicBezTo>
                    <a:pt x="437" y="31"/>
                    <a:pt x="444" y="47"/>
                    <a:pt x="444" y="65"/>
                  </a:cubicBezTo>
                  <a:cubicBezTo>
                    <a:pt x="444" y="204"/>
                    <a:pt x="444" y="204"/>
                    <a:pt x="444" y="204"/>
                  </a:cubicBezTo>
                  <a:cubicBezTo>
                    <a:pt x="416" y="231"/>
                    <a:pt x="416" y="231"/>
                    <a:pt x="416" y="231"/>
                  </a:cubicBezTo>
                  <a:cubicBezTo>
                    <a:pt x="416" y="65"/>
                    <a:pt x="416" y="65"/>
                    <a:pt x="416" y="65"/>
                  </a:cubicBezTo>
                  <a:cubicBezTo>
                    <a:pt x="416" y="55"/>
                    <a:pt x="412" y="45"/>
                    <a:pt x="405" y="38"/>
                  </a:cubicBezTo>
                  <a:cubicBezTo>
                    <a:pt x="398" y="31"/>
                    <a:pt x="389" y="27"/>
                    <a:pt x="379" y="27"/>
                  </a:cubicBezTo>
                  <a:cubicBezTo>
                    <a:pt x="125" y="27"/>
                    <a:pt x="125" y="27"/>
                    <a:pt x="125" y="27"/>
                  </a:cubicBezTo>
                  <a:cubicBezTo>
                    <a:pt x="166" y="62"/>
                    <a:pt x="166" y="62"/>
                    <a:pt x="166" y="62"/>
                  </a:cubicBezTo>
                  <a:cubicBezTo>
                    <a:pt x="171" y="67"/>
                    <a:pt x="172" y="75"/>
                    <a:pt x="167" y="81"/>
                  </a:cubicBezTo>
                  <a:cubicBezTo>
                    <a:pt x="167" y="81"/>
                    <a:pt x="167" y="81"/>
                    <a:pt x="167" y="81"/>
                  </a:cubicBezTo>
                  <a:cubicBezTo>
                    <a:pt x="27" y="249"/>
                    <a:pt x="27" y="249"/>
                    <a:pt x="27" y="249"/>
                  </a:cubicBezTo>
                  <a:cubicBezTo>
                    <a:pt x="27" y="505"/>
                    <a:pt x="27" y="505"/>
                    <a:pt x="27" y="505"/>
                  </a:cubicBezTo>
                  <a:cubicBezTo>
                    <a:pt x="27" y="515"/>
                    <a:pt x="32" y="524"/>
                    <a:pt x="39" y="531"/>
                  </a:cubicBezTo>
                  <a:cubicBezTo>
                    <a:pt x="45" y="538"/>
                    <a:pt x="55" y="542"/>
                    <a:pt x="65" y="542"/>
                  </a:cubicBezTo>
                  <a:cubicBezTo>
                    <a:pt x="148" y="542"/>
                    <a:pt x="148" y="542"/>
                    <a:pt x="148" y="542"/>
                  </a:cubicBezTo>
                  <a:cubicBezTo>
                    <a:pt x="139" y="570"/>
                    <a:pt x="139" y="570"/>
                    <a:pt x="139" y="570"/>
                  </a:cubicBezTo>
                  <a:cubicBezTo>
                    <a:pt x="65" y="570"/>
                    <a:pt x="65" y="570"/>
                    <a:pt x="65" y="570"/>
                  </a:cubicBezTo>
                  <a:cubicBezTo>
                    <a:pt x="47" y="570"/>
                    <a:pt x="31" y="563"/>
                    <a:pt x="19" y="551"/>
                  </a:cubicBezTo>
                  <a:cubicBezTo>
                    <a:pt x="7" y="539"/>
                    <a:pt x="0" y="522"/>
                    <a:pt x="0" y="505"/>
                  </a:cubicBezTo>
                  <a:cubicBezTo>
                    <a:pt x="0" y="244"/>
                    <a:pt x="0" y="244"/>
                    <a:pt x="0" y="244"/>
                  </a:cubicBezTo>
                  <a:cubicBezTo>
                    <a:pt x="0" y="242"/>
                    <a:pt x="0" y="240"/>
                    <a:pt x="1" y="238"/>
                  </a:cubicBezTo>
                  <a:cubicBezTo>
                    <a:pt x="75" y="9"/>
                    <a:pt x="75" y="9"/>
                    <a:pt x="75" y="9"/>
                  </a:cubicBezTo>
                  <a:cubicBezTo>
                    <a:pt x="75" y="8"/>
                    <a:pt x="76" y="8"/>
                    <a:pt x="76" y="7"/>
                  </a:cubicBezTo>
                  <a:cubicBezTo>
                    <a:pt x="76" y="7"/>
                    <a:pt x="76" y="7"/>
                    <a:pt x="76" y="7"/>
                  </a:cubicBezTo>
                  <a:cubicBezTo>
                    <a:pt x="76" y="7"/>
                    <a:pt x="76" y="7"/>
                    <a:pt x="76" y="7"/>
                  </a:cubicBezTo>
                  <a:cubicBezTo>
                    <a:pt x="76" y="7"/>
                    <a:pt x="76" y="7"/>
                    <a:pt x="76" y="7"/>
                  </a:cubicBezTo>
                  <a:cubicBezTo>
                    <a:pt x="76" y="6"/>
                    <a:pt x="76" y="6"/>
                    <a:pt x="76" y="6"/>
                  </a:cubicBezTo>
                  <a:cubicBezTo>
                    <a:pt x="76" y="6"/>
                    <a:pt x="76" y="6"/>
                    <a:pt x="76" y="6"/>
                  </a:cubicBezTo>
                  <a:cubicBezTo>
                    <a:pt x="77" y="5"/>
                    <a:pt x="78" y="4"/>
                    <a:pt x="79" y="3"/>
                  </a:cubicBezTo>
                  <a:cubicBezTo>
                    <a:pt x="79" y="3"/>
                    <a:pt x="79" y="3"/>
                    <a:pt x="79" y="3"/>
                  </a:cubicBezTo>
                  <a:cubicBezTo>
                    <a:pt x="79" y="3"/>
                    <a:pt x="79" y="3"/>
                    <a:pt x="79" y="3"/>
                  </a:cubicBezTo>
                  <a:cubicBezTo>
                    <a:pt x="79" y="3"/>
                    <a:pt x="79" y="3"/>
                    <a:pt x="79" y="3"/>
                  </a:cubicBezTo>
                  <a:cubicBezTo>
                    <a:pt x="79" y="3"/>
                    <a:pt x="79" y="3"/>
                    <a:pt x="79" y="3"/>
                  </a:cubicBezTo>
                  <a:cubicBezTo>
                    <a:pt x="80" y="3"/>
                    <a:pt x="80" y="3"/>
                    <a:pt x="80" y="3"/>
                  </a:cubicBezTo>
                  <a:cubicBezTo>
                    <a:pt x="80" y="3"/>
                    <a:pt x="80" y="3"/>
                    <a:pt x="80" y="3"/>
                  </a:cubicBezTo>
                  <a:cubicBezTo>
                    <a:pt x="80" y="2"/>
                    <a:pt x="80" y="2"/>
                    <a:pt x="80" y="2"/>
                  </a:cubicBezTo>
                  <a:cubicBezTo>
                    <a:pt x="81" y="2"/>
                    <a:pt x="82" y="1"/>
                    <a:pt x="84" y="0"/>
                  </a:cubicBezTo>
                  <a:cubicBezTo>
                    <a:pt x="84" y="0"/>
                    <a:pt x="84" y="0"/>
                    <a:pt x="84" y="0"/>
                  </a:cubicBezTo>
                  <a:cubicBezTo>
                    <a:pt x="84" y="0"/>
                    <a:pt x="84" y="0"/>
                    <a:pt x="84" y="0"/>
                  </a:cubicBezTo>
                  <a:cubicBezTo>
                    <a:pt x="84" y="0"/>
                    <a:pt x="84" y="0"/>
                    <a:pt x="84" y="0"/>
                  </a:cubicBezTo>
                  <a:cubicBezTo>
                    <a:pt x="85" y="0"/>
                    <a:pt x="85" y="0"/>
                    <a:pt x="85" y="0"/>
                  </a:cubicBezTo>
                  <a:cubicBezTo>
                    <a:pt x="85" y="0"/>
                    <a:pt x="85" y="0"/>
                    <a:pt x="85" y="0"/>
                  </a:cubicBezTo>
                  <a:cubicBezTo>
                    <a:pt x="85" y="0"/>
                    <a:pt x="85" y="0"/>
                    <a:pt x="85" y="0"/>
                  </a:cubicBezTo>
                  <a:cubicBezTo>
                    <a:pt x="85" y="0"/>
                    <a:pt x="85" y="0"/>
                    <a:pt x="85" y="0"/>
                  </a:cubicBezTo>
                  <a:cubicBezTo>
                    <a:pt x="85" y="0"/>
                    <a:pt x="85" y="0"/>
                    <a:pt x="85" y="0"/>
                  </a:cubicBezTo>
                  <a:cubicBezTo>
                    <a:pt x="86" y="0"/>
                    <a:pt x="86" y="0"/>
                    <a:pt x="86" y="0"/>
                  </a:cubicBezTo>
                  <a:cubicBezTo>
                    <a:pt x="86" y="0"/>
                    <a:pt x="86" y="0"/>
                    <a:pt x="86" y="0"/>
                  </a:cubicBezTo>
                  <a:cubicBezTo>
                    <a:pt x="87" y="0"/>
                    <a:pt x="87" y="0"/>
                    <a:pt x="88" y="0"/>
                  </a:cubicBezTo>
                  <a:cubicBezTo>
                    <a:pt x="88" y="0"/>
                    <a:pt x="88" y="0"/>
                    <a:pt x="88" y="0"/>
                  </a:cubicBezTo>
                  <a:close/>
                  <a:moveTo>
                    <a:pt x="82" y="376"/>
                  </a:moveTo>
                  <a:cubicBezTo>
                    <a:pt x="82" y="398"/>
                    <a:pt x="82" y="398"/>
                    <a:pt x="82" y="398"/>
                  </a:cubicBezTo>
                  <a:cubicBezTo>
                    <a:pt x="225" y="398"/>
                    <a:pt x="225" y="398"/>
                    <a:pt x="225" y="398"/>
                  </a:cubicBezTo>
                  <a:cubicBezTo>
                    <a:pt x="225" y="376"/>
                    <a:pt x="225" y="376"/>
                    <a:pt x="225" y="376"/>
                  </a:cubicBezTo>
                  <a:cubicBezTo>
                    <a:pt x="82" y="376"/>
                    <a:pt x="82" y="376"/>
                    <a:pt x="82" y="376"/>
                  </a:cubicBezTo>
                  <a:close/>
                  <a:moveTo>
                    <a:pt x="82" y="316"/>
                  </a:moveTo>
                  <a:cubicBezTo>
                    <a:pt x="82" y="338"/>
                    <a:pt x="82" y="338"/>
                    <a:pt x="82" y="338"/>
                  </a:cubicBezTo>
                  <a:cubicBezTo>
                    <a:pt x="225" y="338"/>
                    <a:pt x="225" y="338"/>
                    <a:pt x="225" y="338"/>
                  </a:cubicBezTo>
                  <a:cubicBezTo>
                    <a:pt x="225" y="316"/>
                    <a:pt x="225" y="316"/>
                    <a:pt x="225" y="316"/>
                  </a:cubicBezTo>
                  <a:cubicBezTo>
                    <a:pt x="82" y="316"/>
                    <a:pt x="82" y="316"/>
                    <a:pt x="82" y="316"/>
                  </a:cubicBezTo>
                  <a:close/>
                  <a:moveTo>
                    <a:pt x="82" y="260"/>
                  </a:moveTo>
                  <a:cubicBezTo>
                    <a:pt x="82" y="282"/>
                    <a:pt x="82" y="282"/>
                    <a:pt x="82" y="282"/>
                  </a:cubicBezTo>
                  <a:cubicBezTo>
                    <a:pt x="369" y="282"/>
                    <a:pt x="369" y="282"/>
                    <a:pt x="369" y="282"/>
                  </a:cubicBezTo>
                  <a:cubicBezTo>
                    <a:pt x="369" y="260"/>
                    <a:pt x="369" y="260"/>
                    <a:pt x="369" y="260"/>
                  </a:cubicBezTo>
                  <a:cubicBezTo>
                    <a:pt x="82" y="260"/>
                    <a:pt x="82" y="260"/>
                    <a:pt x="82" y="260"/>
                  </a:cubicBezTo>
                  <a:close/>
                  <a:moveTo>
                    <a:pt x="230" y="191"/>
                  </a:moveTo>
                  <a:cubicBezTo>
                    <a:pt x="230" y="213"/>
                    <a:pt x="230" y="213"/>
                    <a:pt x="230" y="213"/>
                  </a:cubicBezTo>
                  <a:cubicBezTo>
                    <a:pt x="369" y="213"/>
                    <a:pt x="369" y="213"/>
                    <a:pt x="369" y="213"/>
                  </a:cubicBezTo>
                  <a:cubicBezTo>
                    <a:pt x="369" y="191"/>
                    <a:pt x="369" y="191"/>
                    <a:pt x="369" y="191"/>
                  </a:cubicBezTo>
                  <a:cubicBezTo>
                    <a:pt x="230" y="191"/>
                    <a:pt x="230" y="191"/>
                    <a:pt x="230" y="191"/>
                  </a:cubicBezTo>
                  <a:close/>
                  <a:moveTo>
                    <a:pt x="230" y="130"/>
                  </a:moveTo>
                  <a:cubicBezTo>
                    <a:pt x="230" y="152"/>
                    <a:pt x="230" y="152"/>
                    <a:pt x="230" y="152"/>
                  </a:cubicBezTo>
                  <a:cubicBezTo>
                    <a:pt x="369" y="152"/>
                    <a:pt x="369" y="152"/>
                    <a:pt x="369" y="152"/>
                  </a:cubicBezTo>
                  <a:cubicBezTo>
                    <a:pt x="369" y="130"/>
                    <a:pt x="369" y="130"/>
                    <a:pt x="369" y="130"/>
                  </a:cubicBezTo>
                  <a:cubicBezTo>
                    <a:pt x="230" y="130"/>
                    <a:pt x="230" y="130"/>
                    <a:pt x="230" y="130"/>
                  </a:cubicBezTo>
                  <a:close/>
                  <a:moveTo>
                    <a:pt x="230" y="75"/>
                  </a:moveTo>
                  <a:cubicBezTo>
                    <a:pt x="230" y="97"/>
                    <a:pt x="230" y="97"/>
                    <a:pt x="230" y="97"/>
                  </a:cubicBezTo>
                  <a:cubicBezTo>
                    <a:pt x="369" y="97"/>
                    <a:pt x="369" y="97"/>
                    <a:pt x="369" y="97"/>
                  </a:cubicBezTo>
                  <a:cubicBezTo>
                    <a:pt x="369" y="75"/>
                    <a:pt x="369" y="75"/>
                    <a:pt x="369" y="75"/>
                  </a:cubicBezTo>
                  <a:cubicBezTo>
                    <a:pt x="230" y="75"/>
                    <a:pt x="230" y="75"/>
                    <a:pt x="230" y="75"/>
                  </a:cubicBezTo>
                  <a:close/>
                  <a:moveTo>
                    <a:pt x="431" y="259"/>
                  </a:moveTo>
                  <a:cubicBezTo>
                    <a:pt x="208" y="482"/>
                    <a:pt x="208" y="482"/>
                    <a:pt x="208" y="482"/>
                  </a:cubicBezTo>
                  <a:cubicBezTo>
                    <a:pt x="275" y="549"/>
                    <a:pt x="275" y="549"/>
                    <a:pt x="275" y="549"/>
                  </a:cubicBezTo>
                  <a:cubicBezTo>
                    <a:pt x="498" y="326"/>
                    <a:pt x="498" y="326"/>
                    <a:pt x="498" y="326"/>
                  </a:cubicBezTo>
                  <a:cubicBezTo>
                    <a:pt x="431" y="259"/>
                    <a:pt x="431" y="259"/>
                    <a:pt x="431" y="259"/>
                  </a:cubicBezTo>
                  <a:close/>
                  <a:moveTo>
                    <a:pt x="200" y="492"/>
                  </a:moveTo>
                  <a:cubicBezTo>
                    <a:pt x="174" y="565"/>
                    <a:pt x="174" y="565"/>
                    <a:pt x="174" y="565"/>
                  </a:cubicBezTo>
                  <a:cubicBezTo>
                    <a:pt x="196" y="586"/>
                    <a:pt x="196" y="586"/>
                    <a:pt x="196" y="586"/>
                  </a:cubicBezTo>
                  <a:cubicBezTo>
                    <a:pt x="266" y="558"/>
                    <a:pt x="266" y="558"/>
                    <a:pt x="266" y="558"/>
                  </a:cubicBezTo>
                  <a:cubicBezTo>
                    <a:pt x="200" y="492"/>
                    <a:pt x="200" y="492"/>
                    <a:pt x="200" y="492"/>
                  </a:cubicBezTo>
                  <a:close/>
                  <a:moveTo>
                    <a:pt x="444" y="426"/>
                  </a:moveTo>
                  <a:cubicBezTo>
                    <a:pt x="416" y="453"/>
                    <a:pt x="416" y="453"/>
                    <a:pt x="416" y="453"/>
                  </a:cubicBezTo>
                  <a:cubicBezTo>
                    <a:pt x="416" y="505"/>
                    <a:pt x="416" y="505"/>
                    <a:pt x="416" y="505"/>
                  </a:cubicBezTo>
                  <a:cubicBezTo>
                    <a:pt x="416" y="515"/>
                    <a:pt x="412" y="524"/>
                    <a:pt x="405" y="531"/>
                  </a:cubicBezTo>
                  <a:cubicBezTo>
                    <a:pt x="398" y="538"/>
                    <a:pt x="389" y="542"/>
                    <a:pt x="379" y="542"/>
                  </a:cubicBezTo>
                  <a:cubicBezTo>
                    <a:pt x="326" y="542"/>
                    <a:pt x="326" y="542"/>
                    <a:pt x="326" y="542"/>
                  </a:cubicBezTo>
                  <a:cubicBezTo>
                    <a:pt x="310" y="558"/>
                    <a:pt x="310" y="558"/>
                    <a:pt x="310" y="558"/>
                  </a:cubicBezTo>
                  <a:cubicBezTo>
                    <a:pt x="322" y="570"/>
                    <a:pt x="322" y="570"/>
                    <a:pt x="322" y="570"/>
                  </a:cubicBezTo>
                  <a:cubicBezTo>
                    <a:pt x="379" y="570"/>
                    <a:pt x="379" y="570"/>
                    <a:pt x="379" y="570"/>
                  </a:cubicBezTo>
                  <a:cubicBezTo>
                    <a:pt x="397" y="570"/>
                    <a:pt x="413" y="563"/>
                    <a:pt x="425" y="551"/>
                  </a:cubicBezTo>
                  <a:cubicBezTo>
                    <a:pt x="437" y="539"/>
                    <a:pt x="444" y="522"/>
                    <a:pt x="444" y="505"/>
                  </a:cubicBezTo>
                  <a:cubicBezTo>
                    <a:pt x="444" y="426"/>
                    <a:pt x="444" y="426"/>
                    <a:pt x="444" y="426"/>
                  </a:cubicBezTo>
                  <a:close/>
                  <a:moveTo>
                    <a:pt x="49" y="180"/>
                  </a:moveTo>
                  <a:cubicBezTo>
                    <a:pt x="137" y="74"/>
                    <a:pt x="137" y="74"/>
                    <a:pt x="137" y="74"/>
                  </a:cubicBezTo>
                  <a:cubicBezTo>
                    <a:pt x="95" y="37"/>
                    <a:pt x="95" y="37"/>
                    <a:pt x="95" y="37"/>
                  </a:cubicBezTo>
                  <a:lnTo>
                    <a:pt x="49" y="18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529" name="组合 528"/>
          <p:cNvGrpSpPr/>
          <p:nvPr/>
        </p:nvGrpSpPr>
        <p:grpSpPr>
          <a:xfrm>
            <a:off x="8476071" y="3003798"/>
            <a:ext cx="417675" cy="417675"/>
            <a:chOff x="1202115" y="2324460"/>
            <a:chExt cx="535322" cy="535322"/>
          </a:xfrm>
        </p:grpSpPr>
        <p:sp>
          <p:nvSpPr>
            <p:cNvPr id="530" name="椭圆 529"/>
            <p:cNvSpPr/>
            <p:nvPr/>
          </p:nvSpPr>
          <p:spPr>
            <a:xfrm>
              <a:off x="1202115" y="2324460"/>
              <a:ext cx="535322" cy="5353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000"/>
            </a:p>
          </p:txBody>
        </p:sp>
        <p:sp>
          <p:nvSpPr>
            <p:cNvPr id="531" name="TextBox 530"/>
            <p:cNvSpPr txBox="1"/>
            <p:nvPr/>
          </p:nvSpPr>
          <p:spPr>
            <a:xfrm rot="21376053">
              <a:off x="1324385" y="2334302"/>
              <a:ext cx="329366" cy="512810"/>
            </a:xfrm>
            <a:prstGeom prst="rect">
              <a:avLst/>
            </a:prstGeom>
            <a:noFill/>
          </p:spPr>
          <p:txBody>
            <a:bodyPr wrap="square" rtlCol="0">
              <a:spAutoFit/>
            </a:bodyPr>
            <a:lstStyle/>
            <a:p>
              <a:pPr algn="ctr"/>
              <a:r>
                <a:rPr lang="en-US" altLang="zh-CN" sz="2000" b="1" err="1">
                  <a:solidFill>
                    <a:schemeClr val="bg1"/>
                  </a:solidFill>
                  <a:latin typeface="Kozuka Mincho Pr6N H" pitchFamily="18" charset="-128"/>
                  <a:ea typeface="Kozuka Mincho Pr6N H" pitchFamily="18" charset="-128"/>
                </a:rPr>
                <a:t>i</a:t>
              </a:r>
              <a:endParaRPr lang="zh-CN" altLang="en-US" sz="2000" b="1">
                <a:solidFill>
                  <a:schemeClr val="bg1"/>
                </a:solidFill>
                <a:latin typeface="Kozuka Mincho Pr6N H" pitchFamily="18" charset="-128"/>
                <a:ea typeface="Kozuka Mincho Pr6N H" pitchFamily="18" charset="-128"/>
              </a:endParaRPr>
            </a:p>
          </p:txBody>
        </p:sp>
      </p:grpSp>
      <p:grpSp>
        <p:nvGrpSpPr>
          <p:cNvPr id="33" name="PA_组合 11">
            <a:extLst>
              <a:ext uri="{FF2B5EF4-FFF2-40B4-BE49-F238E27FC236}">
                <a16:creationId xmlns:a16="http://schemas.microsoft.com/office/drawing/2014/main" id="{1745094A-35CD-41E2-8954-164B375D83C3}"/>
              </a:ext>
            </a:extLst>
          </p:cNvPr>
          <p:cNvGrpSpPr/>
          <p:nvPr>
            <p:custDataLst>
              <p:tags r:id="rId1"/>
            </p:custDataLst>
          </p:nvPr>
        </p:nvGrpSpPr>
        <p:grpSpPr>
          <a:xfrm>
            <a:off x="558804" y="94336"/>
            <a:ext cx="2017796" cy="720827"/>
            <a:chOff x="454437" y="24588"/>
            <a:chExt cx="2033272" cy="790575"/>
          </a:xfrm>
        </p:grpSpPr>
        <p:sp>
          <p:nvSpPr>
            <p:cNvPr id="34" name="PA_矩形 3">
              <a:extLst>
                <a:ext uri="{FF2B5EF4-FFF2-40B4-BE49-F238E27FC236}">
                  <a16:creationId xmlns:a16="http://schemas.microsoft.com/office/drawing/2014/main" id="{990D67C4-599E-44BC-87B0-2AF6614891B8}"/>
                </a:ext>
              </a:extLst>
            </p:cNvPr>
            <p:cNvSpPr txBox="1">
              <a:spLocks noChangeArrowheads="1"/>
            </p:cNvSpPr>
            <p:nvPr>
              <p:custDataLst>
                <p:tags r:id="rId2"/>
              </p:custDataLst>
            </p:nvPr>
          </p:nvSpPr>
          <p:spPr bwMode="auto">
            <a:xfrm>
              <a:off x="454437" y="24588"/>
              <a:ext cx="2033272" cy="790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defRPr/>
              </a:pPr>
              <a:r>
                <a:rPr lang="zh-CN" altLang="en-US" b="1">
                  <a:solidFill>
                    <a:srgbClr val="3C689E"/>
                  </a:solidFill>
                  <a:latin typeface="微软雅黑" panose="020B0503020204020204" pitchFamily="34" charset="-122"/>
                  <a:ea typeface="微软雅黑" panose="020B0503020204020204" pitchFamily="34" charset="-122"/>
                </a:rPr>
                <a:t>海得</a:t>
              </a:r>
              <a:r>
                <a:rPr lang="zh-CN" altLang="en-US" b="1">
                  <a:solidFill>
                    <a:srgbClr val="EE7427"/>
                  </a:solidFill>
                  <a:latin typeface="微软雅黑" panose="020B0503020204020204" pitchFamily="34" charset="-122"/>
                  <a:ea typeface="微软雅黑" panose="020B0503020204020204" pitchFamily="34" charset="-122"/>
                </a:rPr>
                <a:t>机电</a:t>
              </a:r>
              <a:endParaRPr lang="en-US" altLang="zh-CN" b="1">
                <a:solidFill>
                  <a:srgbClr val="EE7427"/>
                </a:solidFill>
                <a:latin typeface="微软雅黑" panose="020B0503020204020204" pitchFamily="34" charset="-122"/>
                <a:ea typeface="微软雅黑" panose="020B0503020204020204" pitchFamily="34" charset="-122"/>
              </a:endParaRPr>
            </a:p>
          </p:txBody>
        </p:sp>
        <p:sp>
          <p:nvSpPr>
            <p:cNvPr id="35" name="PA_矩形 15">
              <a:extLst>
                <a:ext uri="{FF2B5EF4-FFF2-40B4-BE49-F238E27FC236}">
                  <a16:creationId xmlns:a16="http://schemas.microsoft.com/office/drawing/2014/main" id="{19230EB0-E985-4A2E-9BE3-839324B5D254}"/>
                </a:ext>
              </a:extLst>
            </p:cNvPr>
            <p:cNvSpPr/>
            <p:nvPr>
              <p:custDataLst>
                <p:tags r:id="rId3"/>
              </p:custDataLst>
            </p:nvPr>
          </p:nvSpPr>
          <p:spPr>
            <a:xfrm>
              <a:off x="2187913" y="328994"/>
              <a:ext cx="169724" cy="369332"/>
            </a:xfrm>
            <a:prstGeom prst="rect">
              <a:avLst/>
            </a:prstGeom>
          </p:spPr>
          <p:txBody>
            <a:bodyPr wrap="none">
              <a:spAutoFit/>
            </a:bodyPr>
            <a:lstStyle/>
            <a:p>
              <a:pPr lvl="0" algn="ctr">
                <a:defRPr/>
              </a:pPr>
              <a:endParaRPr lang="zh-CN" altLang="zh-CN" b="1">
                <a:solidFill>
                  <a:srgbClr val="000000">
                    <a:lumMod val="85000"/>
                    <a:lumOff val="15000"/>
                  </a:srgbClr>
                </a:solidFill>
                <a:latin typeface="微软雅黑" panose="020B0503020204020204" pitchFamily="34" charset="-122"/>
                <a:ea typeface="微软雅黑" panose="020B0503020204020204" pitchFamily="34" charset="-122"/>
              </a:endParaRPr>
            </a:p>
          </p:txBody>
        </p:sp>
      </p:grpSp>
      <p:pic>
        <p:nvPicPr>
          <p:cNvPr id="36" name="图片 35" descr="G:\海得\设计\logo\海得机电LOGO无字.png海得机电LOGO无字">
            <a:extLst>
              <a:ext uri="{FF2B5EF4-FFF2-40B4-BE49-F238E27FC236}">
                <a16:creationId xmlns:a16="http://schemas.microsoft.com/office/drawing/2014/main" id="{8FA6DE02-3DF5-48FF-A4DE-0EC52D4AB838}"/>
              </a:ext>
            </a:extLst>
          </p:cNvPr>
          <p:cNvPicPr>
            <a:picLocks noChangeAspect="1"/>
          </p:cNvPicPr>
          <p:nvPr/>
        </p:nvPicPr>
        <p:blipFill>
          <a:blip r:embed="rId9"/>
          <a:srcRect/>
          <a:stretch>
            <a:fillRect/>
          </a:stretch>
        </p:blipFill>
        <p:spPr>
          <a:xfrm>
            <a:off x="431093" y="296418"/>
            <a:ext cx="479198" cy="336748"/>
          </a:xfrm>
          <a:prstGeom prst="roundRect">
            <a:avLst>
              <a:gd name="adj" fmla="val 8594"/>
            </a:avLst>
          </a:prstGeom>
          <a:no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5170593"/>
      </p:ext>
    </p:extLst>
  </p:cSld>
  <p:clrMapOvr>
    <a:masterClrMapping/>
  </p:clrMapOvr>
  <mc:AlternateContent xmlns:mc="http://schemas.openxmlformats.org/markup-compatibility/2006" xmlns:p14="http://schemas.microsoft.com/office/powerpoint/2010/main">
    <mc:Choice Requires="p14">
      <p:transition spd="slow" p14:dur="2500" advTm="8445">
        <p:checker/>
      </p:transition>
    </mc:Choice>
    <mc:Fallback xmlns="">
      <p:transition spd="slow" advTm="8445">
        <p:checker/>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100"/>
                                            <p:tgtEl>
                                              <p:spTgt spid="2"/>
                                            </p:tgtEl>
                                          </p:cBhvr>
                                        </p:animEffect>
                                      </p:childTnLst>
                                    </p:cTn>
                                  </p:par>
                                  <p:par>
                                    <p:cTn id="12" presetID="10" presetClass="entr" presetSubtype="0" fill="hold" nodeType="withEffect">
                                      <p:stCondLst>
                                        <p:cond delay="0"/>
                                      </p:stCondLst>
                                      <p:childTnLst>
                                        <p:set>
                                          <p:cBhvr>
                                            <p:cTn id="13" dur="1" fill="hold">
                                              <p:stCondLst>
                                                <p:cond delay="0"/>
                                              </p:stCondLst>
                                            </p:cTn>
                                            <p:tgtEl>
                                              <p:spTgt spid="529"/>
                                            </p:tgtEl>
                                            <p:attrNameLst>
                                              <p:attrName>style.visibility</p:attrName>
                                            </p:attrNameLst>
                                          </p:cBhvr>
                                          <p:to>
                                            <p:strVal val="visible"/>
                                          </p:to>
                                        </p:set>
                                        <p:animEffect transition="in" filter="fade">
                                          <p:cBhvr>
                                            <p:cTn id="14" dur="500"/>
                                            <p:tgtEl>
                                              <p:spTgt spid="529"/>
                                            </p:tgtEl>
                                          </p:cBhvr>
                                        </p:animEffect>
                                      </p:childTnLst>
                                    </p:cTn>
                                  </p:par>
                                  <p:par>
                                    <p:cTn id="15" presetID="10" presetClass="entr" presetSubtype="0" fill="hold" nodeType="withEffect">
                                      <p:stCondLst>
                                        <p:cond delay="200"/>
                                      </p:stCondLst>
                                      <p:childTnLst>
                                        <p:set>
                                          <p:cBhvr>
                                            <p:cTn id="16" dur="1" fill="hold">
                                              <p:stCondLst>
                                                <p:cond delay="0"/>
                                              </p:stCondLst>
                                            </p:cTn>
                                            <p:tgtEl>
                                              <p:spTgt spid="518"/>
                                            </p:tgtEl>
                                            <p:attrNameLst>
                                              <p:attrName>style.visibility</p:attrName>
                                            </p:attrNameLst>
                                          </p:cBhvr>
                                          <p:to>
                                            <p:strVal val="visible"/>
                                          </p:to>
                                        </p:set>
                                        <p:animEffect transition="in" filter="fade">
                                          <p:cBhvr>
                                            <p:cTn id="17" dur="500"/>
                                            <p:tgtEl>
                                              <p:spTgt spid="518"/>
                                            </p:tgtEl>
                                          </p:cBhvr>
                                        </p:animEffect>
                                      </p:childTnLst>
                                    </p:cTn>
                                  </p:par>
                                  <p:par>
                                    <p:cTn id="18" presetID="10" presetClass="entr" presetSubtype="0" fill="hold" nodeType="withEffect">
                                      <p:stCondLst>
                                        <p:cond delay="300"/>
                                      </p:stCondLst>
                                      <p:childTnLst>
                                        <p:set>
                                          <p:cBhvr>
                                            <p:cTn id="19" dur="1" fill="hold">
                                              <p:stCondLst>
                                                <p:cond delay="0"/>
                                              </p:stCondLst>
                                            </p:cTn>
                                            <p:tgtEl>
                                              <p:spTgt spid="523"/>
                                            </p:tgtEl>
                                            <p:attrNameLst>
                                              <p:attrName>style.visibility</p:attrName>
                                            </p:attrNameLst>
                                          </p:cBhvr>
                                          <p:to>
                                            <p:strVal val="visible"/>
                                          </p:to>
                                        </p:set>
                                        <p:animEffect transition="in" filter="fade">
                                          <p:cBhvr>
                                            <p:cTn id="20" dur="500"/>
                                            <p:tgtEl>
                                              <p:spTgt spid="523"/>
                                            </p:tgtEl>
                                          </p:cBhvr>
                                        </p:animEffect>
                                      </p:childTnLst>
                                    </p:cTn>
                                  </p:par>
                                  <p:par>
                                    <p:cTn id="21" presetID="10" presetClass="entr" presetSubtype="0" fill="hold" nodeType="withEffect">
                                      <p:stCondLst>
                                        <p:cond delay="500"/>
                                      </p:stCondLst>
                                      <p:childTnLst>
                                        <p:set>
                                          <p:cBhvr>
                                            <p:cTn id="22" dur="1" fill="hold">
                                              <p:stCondLst>
                                                <p:cond delay="0"/>
                                              </p:stCondLst>
                                            </p:cTn>
                                            <p:tgtEl>
                                              <p:spTgt spid="512"/>
                                            </p:tgtEl>
                                            <p:attrNameLst>
                                              <p:attrName>style.visibility</p:attrName>
                                            </p:attrNameLst>
                                          </p:cBhvr>
                                          <p:to>
                                            <p:strVal val="visible"/>
                                          </p:to>
                                        </p:set>
                                        <p:animEffect transition="in" filter="fade">
                                          <p:cBhvr>
                                            <p:cTn id="23" dur="500"/>
                                            <p:tgtEl>
                                              <p:spTgt spid="512"/>
                                            </p:tgtEl>
                                          </p:cBhvr>
                                        </p:animEffect>
                                      </p:childTnLst>
                                    </p:cTn>
                                  </p:par>
                                  <p:par>
                                    <p:cTn id="24" presetID="10" presetClass="entr" presetSubtype="0" fill="hold" nodeType="withEffect">
                                      <p:stCondLst>
                                        <p:cond delay="800"/>
                                      </p:stCondLst>
                                      <p:childTnLst>
                                        <p:set>
                                          <p:cBhvr>
                                            <p:cTn id="25" dur="1" fill="hold">
                                              <p:stCondLst>
                                                <p:cond delay="0"/>
                                              </p:stCondLst>
                                            </p:cTn>
                                            <p:tgtEl>
                                              <p:spTgt spid="515"/>
                                            </p:tgtEl>
                                            <p:attrNameLst>
                                              <p:attrName>style.visibility</p:attrName>
                                            </p:attrNameLst>
                                          </p:cBhvr>
                                          <p:to>
                                            <p:strVal val="visible"/>
                                          </p:to>
                                        </p:set>
                                        <p:animEffect transition="in" filter="fade">
                                          <p:cBhvr>
                                            <p:cTn id="26" dur="500"/>
                                            <p:tgtEl>
                                              <p:spTgt spid="515"/>
                                            </p:tgtEl>
                                          </p:cBhvr>
                                        </p:animEffect>
                                      </p:childTnLst>
                                    </p:cTn>
                                  </p:par>
                                </p:childTnLst>
                              </p:cTn>
                            </p:par>
                            <p:par>
                              <p:cTn id="27" fill="hold">
                                <p:stCondLst>
                                  <p:cond delay="1800"/>
                                </p:stCondLst>
                                <p:childTnLst>
                                  <p:par>
                                    <p:cTn id="28" presetID="47" presetClass="entr" presetSubtype="0" fill="hold" nodeType="afterEffect">
                                      <p:stCondLst>
                                        <p:cond delay="0"/>
                                      </p:stCondLst>
                                      <p:childTnLst>
                                        <p:set>
                                          <p:cBhvr>
                                            <p:cTn id="29" dur="1" fill="hold">
                                              <p:stCondLst>
                                                <p:cond delay="0"/>
                                              </p:stCondLst>
                                            </p:cTn>
                                            <p:tgtEl>
                                              <p:spTgt spid="1027"/>
                                            </p:tgtEl>
                                            <p:attrNameLst>
                                              <p:attrName>style.visibility</p:attrName>
                                            </p:attrNameLst>
                                          </p:cBhvr>
                                          <p:to>
                                            <p:strVal val="visible"/>
                                          </p:to>
                                        </p:set>
                                        <p:animEffect transition="in" filter="fade">
                                          <p:cBhvr>
                                            <p:cTn id="30" dur="500"/>
                                            <p:tgtEl>
                                              <p:spTgt spid="1027"/>
                                            </p:tgtEl>
                                          </p:cBhvr>
                                        </p:animEffect>
                                        <p:anim calcmode="lin" valueType="num">
                                          <p:cBhvr>
                                            <p:cTn id="31" dur="500" fill="hold"/>
                                            <p:tgtEl>
                                              <p:spTgt spid="1027"/>
                                            </p:tgtEl>
                                            <p:attrNameLst>
                                              <p:attrName>ppt_x</p:attrName>
                                            </p:attrNameLst>
                                          </p:cBhvr>
                                          <p:tavLst>
                                            <p:tav tm="0">
                                              <p:val>
                                                <p:strVal val="#ppt_x"/>
                                              </p:val>
                                            </p:tav>
                                            <p:tav tm="100000">
                                              <p:val>
                                                <p:strVal val="#ppt_x"/>
                                              </p:val>
                                            </p:tav>
                                          </p:tavLst>
                                        </p:anim>
                                        <p:anim calcmode="lin" valueType="num">
                                          <p:cBhvr>
                                            <p:cTn id="32" dur="500" fill="hold"/>
                                            <p:tgtEl>
                                              <p:spTgt spid="1027"/>
                                            </p:tgtEl>
                                            <p:attrNameLst>
                                              <p:attrName>ppt_y</p:attrName>
                                            </p:attrNameLst>
                                          </p:cBhvr>
                                          <p:tavLst>
                                            <p:tav tm="0">
                                              <p:val>
                                                <p:strVal val="#ppt_y-.1"/>
                                              </p:val>
                                            </p:tav>
                                            <p:tav tm="100000">
                                              <p:val>
                                                <p:strVal val="#ppt_y"/>
                                              </p:val>
                                            </p:tav>
                                          </p:tavLst>
                                        </p:anim>
                                      </p:childTnLst>
                                    </p:cTn>
                                  </p:par>
                                </p:childTnLst>
                              </p:cTn>
                            </p:par>
                            <p:par>
                              <p:cTn id="33" fill="hold">
                                <p:stCondLst>
                                  <p:cond delay="2300"/>
                                </p:stCondLst>
                                <p:childTnLst>
                                  <p:par>
                                    <p:cTn id="34" presetID="22" presetClass="entr" presetSubtype="4" fill="hold" nodeType="afterEffect">
                                      <p:stCondLst>
                                        <p:cond delay="0"/>
                                      </p:stCondLst>
                                      <p:childTnLst>
                                        <p:set>
                                          <p:cBhvr>
                                            <p:cTn id="35" dur="1" fill="hold">
                                              <p:stCondLst>
                                                <p:cond delay="0"/>
                                              </p:stCondLst>
                                            </p:cTn>
                                            <p:tgtEl>
                                              <p:spTgt spid="1028"/>
                                            </p:tgtEl>
                                            <p:attrNameLst>
                                              <p:attrName>style.visibility</p:attrName>
                                            </p:attrNameLst>
                                          </p:cBhvr>
                                          <p:to>
                                            <p:strVal val="visible"/>
                                          </p:to>
                                        </p:set>
                                        <p:animEffect transition="in" filter="wipe(down)">
                                          <p:cBhvr>
                                            <p:cTn id="36" dur="500"/>
                                            <p:tgtEl>
                                              <p:spTgt spid="1028"/>
                                            </p:tgtEl>
                                          </p:cBhvr>
                                        </p:animEffect>
                                      </p:childTnLst>
                                    </p:cTn>
                                  </p:par>
                                </p:childTnLst>
                              </p:cTn>
                            </p:par>
                            <p:par>
                              <p:cTn id="37" fill="hold">
                                <p:stCondLst>
                                  <p:cond delay="2800"/>
                                </p:stCondLst>
                                <p:childTnLst>
                                  <p:par>
                                    <p:cTn id="38" presetID="2" presetClass="entr" presetSubtype="2" fill="hold" grpId="0" nodeType="afterEffect" p14:presetBounceEnd="48000">
                                      <p:stCondLst>
                                        <p:cond delay="0"/>
                                      </p:stCondLst>
                                      <p:iterate type="lt">
                                        <p:tmPct val="10000"/>
                                      </p:iterate>
                                      <p:childTnLst>
                                        <p:set>
                                          <p:cBhvr>
                                            <p:cTn id="39" dur="1" fill="hold">
                                              <p:stCondLst>
                                                <p:cond delay="0"/>
                                              </p:stCondLst>
                                            </p:cTn>
                                            <p:tgtEl>
                                              <p:spTgt spid="13"/>
                                            </p:tgtEl>
                                            <p:attrNameLst>
                                              <p:attrName>style.visibility</p:attrName>
                                            </p:attrNameLst>
                                          </p:cBhvr>
                                          <p:to>
                                            <p:strVal val="visible"/>
                                          </p:to>
                                        </p:set>
                                        <p:anim calcmode="lin" valueType="num" p14:bounceEnd="48000">
                                          <p:cBhvr additive="base">
                                            <p:cTn id="40" dur="500" fill="hold"/>
                                            <p:tgtEl>
                                              <p:spTgt spid="13"/>
                                            </p:tgtEl>
                                            <p:attrNameLst>
                                              <p:attrName>ppt_x</p:attrName>
                                            </p:attrNameLst>
                                          </p:cBhvr>
                                          <p:tavLst>
                                            <p:tav tm="0">
                                              <p:val>
                                                <p:strVal val="1+#ppt_w/2"/>
                                              </p:val>
                                            </p:tav>
                                            <p:tav tm="100000">
                                              <p:val>
                                                <p:strVal val="#ppt_x"/>
                                              </p:val>
                                            </p:tav>
                                          </p:tavLst>
                                        </p:anim>
                                        <p:anim calcmode="lin" valueType="num" p14:bounceEnd="48000">
                                          <p:cBhvr additive="base">
                                            <p:cTn id="41" dur="500" fill="hold"/>
                                            <p:tgtEl>
                                              <p:spTgt spid="13"/>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14:presetBounceEnd="48000">
                                      <p:stCondLst>
                                        <p:cond delay="0"/>
                                      </p:stCondLst>
                                      <p:iterate type="lt">
                                        <p:tmPct val="10000"/>
                                      </p:iterate>
                                      <p:childTnLst>
                                        <p:set>
                                          <p:cBhvr>
                                            <p:cTn id="43" dur="1" fill="hold">
                                              <p:stCondLst>
                                                <p:cond delay="0"/>
                                              </p:stCondLst>
                                            </p:cTn>
                                            <p:tgtEl>
                                              <p:spTgt spid="3"/>
                                            </p:tgtEl>
                                            <p:attrNameLst>
                                              <p:attrName>style.visibility</p:attrName>
                                            </p:attrNameLst>
                                          </p:cBhvr>
                                          <p:to>
                                            <p:strVal val="visible"/>
                                          </p:to>
                                        </p:set>
                                        <p:anim calcmode="lin" valueType="num" p14:bounceEnd="48000">
                                          <p:cBhvr additive="base">
                                            <p:cTn id="44" dur="500" fill="hold"/>
                                            <p:tgtEl>
                                              <p:spTgt spid="3"/>
                                            </p:tgtEl>
                                            <p:attrNameLst>
                                              <p:attrName>ppt_x</p:attrName>
                                            </p:attrNameLst>
                                          </p:cBhvr>
                                          <p:tavLst>
                                            <p:tav tm="0">
                                              <p:val>
                                                <p:strVal val="1+#ppt_w/2"/>
                                              </p:val>
                                            </p:tav>
                                            <p:tav tm="100000">
                                              <p:val>
                                                <p:strVal val="#ppt_x"/>
                                              </p:val>
                                            </p:tav>
                                          </p:tavLst>
                                        </p:anim>
                                        <p:anim calcmode="lin" valueType="num" p14:bounceEnd="48000">
                                          <p:cBhvr additive="base">
                                            <p:cTn id="45" dur="500" fill="hold"/>
                                            <p:tgtEl>
                                              <p:spTgt spid="3"/>
                                            </p:tgtEl>
                                            <p:attrNameLst>
                                              <p:attrName>ppt_y</p:attrName>
                                            </p:attrNameLst>
                                          </p:cBhvr>
                                          <p:tavLst>
                                            <p:tav tm="0">
                                              <p:val>
                                                <p:strVal val="#ppt_y"/>
                                              </p:val>
                                            </p:tav>
                                            <p:tav tm="100000">
                                              <p:val>
                                                <p:strVal val="#ppt_y"/>
                                              </p:val>
                                            </p:tav>
                                          </p:tavLst>
                                        </p:anim>
                                      </p:childTnLst>
                                    </p:cTn>
                                  </p:par>
                                </p:childTnLst>
                              </p:cTn>
                            </p:par>
                            <p:par>
                              <p:cTn id="46" fill="hold">
                                <p:stCondLst>
                                  <p:cond delay="4700"/>
                                </p:stCondLst>
                                <p:childTnLst>
                                  <p:par>
                                    <p:cTn id="47" presetID="23" presetClass="entr" presetSubtype="32" fill="hold" grpId="0" nodeType="afterEffect">
                                      <p:stCondLst>
                                        <p:cond delay="0"/>
                                      </p:stCondLst>
                                      <p:iterate type="lt">
                                        <p:tmPct val="10000"/>
                                      </p:iterate>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strVal val="4*#ppt_w"/>
                                              </p:val>
                                            </p:tav>
                                            <p:tav tm="100000">
                                              <p:val>
                                                <p:strVal val="#ppt_w"/>
                                              </p:val>
                                            </p:tav>
                                          </p:tavLst>
                                        </p:anim>
                                        <p:anim calcmode="lin" valueType="num">
                                          <p:cBhvr>
                                            <p:cTn id="50" dur="500" fill="hold"/>
                                            <p:tgtEl>
                                              <p:spTgt spid="4"/>
                                            </p:tgtEl>
                                            <p:attrNameLst>
                                              <p:attrName>ppt_h</p:attrName>
                                            </p:attrNameLst>
                                          </p:cBhvr>
                                          <p:tavLst>
                                            <p:tav tm="0">
                                              <p:val>
                                                <p:strVal val="4*#ppt_h"/>
                                              </p:val>
                                            </p:tav>
                                            <p:tav tm="100000">
                                              <p:val>
                                                <p:strVal val="#ppt_h"/>
                                              </p:val>
                                            </p:tav>
                                          </p:tavLst>
                                        </p:anim>
                                      </p:childTnLst>
                                    </p:cTn>
                                  </p:par>
                                  <p:par>
                                    <p:cTn id="51" presetID="10" presetClass="entr" presetSubtype="0"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2" grpId="0"/>
          <p:bldP spid="13" grpId="0"/>
          <p:bldP spid="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100"/>
                                            <p:tgtEl>
                                              <p:spTgt spid="2"/>
                                            </p:tgtEl>
                                          </p:cBhvr>
                                        </p:animEffect>
                                      </p:childTnLst>
                                    </p:cTn>
                                  </p:par>
                                  <p:par>
                                    <p:cTn id="12" presetID="10" presetClass="entr" presetSubtype="0" fill="hold" nodeType="withEffect">
                                      <p:stCondLst>
                                        <p:cond delay="0"/>
                                      </p:stCondLst>
                                      <p:childTnLst>
                                        <p:set>
                                          <p:cBhvr>
                                            <p:cTn id="13" dur="1" fill="hold">
                                              <p:stCondLst>
                                                <p:cond delay="0"/>
                                              </p:stCondLst>
                                            </p:cTn>
                                            <p:tgtEl>
                                              <p:spTgt spid="529"/>
                                            </p:tgtEl>
                                            <p:attrNameLst>
                                              <p:attrName>style.visibility</p:attrName>
                                            </p:attrNameLst>
                                          </p:cBhvr>
                                          <p:to>
                                            <p:strVal val="visible"/>
                                          </p:to>
                                        </p:set>
                                        <p:animEffect transition="in" filter="fade">
                                          <p:cBhvr>
                                            <p:cTn id="14" dur="500"/>
                                            <p:tgtEl>
                                              <p:spTgt spid="529"/>
                                            </p:tgtEl>
                                          </p:cBhvr>
                                        </p:animEffect>
                                      </p:childTnLst>
                                    </p:cTn>
                                  </p:par>
                                  <p:par>
                                    <p:cTn id="15" presetID="10" presetClass="entr" presetSubtype="0" fill="hold" nodeType="withEffect">
                                      <p:stCondLst>
                                        <p:cond delay="200"/>
                                      </p:stCondLst>
                                      <p:childTnLst>
                                        <p:set>
                                          <p:cBhvr>
                                            <p:cTn id="16" dur="1" fill="hold">
                                              <p:stCondLst>
                                                <p:cond delay="0"/>
                                              </p:stCondLst>
                                            </p:cTn>
                                            <p:tgtEl>
                                              <p:spTgt spid="518"/>
                                            </p:tgtEl>
                                            <p:attrNameLst>
                                              <p:attrName>style.visibility</p:attrName>
                                            </p:attrNameLst>
                                          </p:cBhvr>
                                          <p:to>
                                            <p:strVal val="visible"/>
                                          </p:to>
                                        </p:set>
                                        <p:animEffect transition="in" filter="fade">
                                          <p:cBhvr>
                                            <p:cTn id="17" dur="500"/>
                                            <p:tgtEl>
                                              <p:spTgt spid="518"/>
                                            </p:tgtEl>
                                          </p:cBhvr>
                                        </p:animEffect>
                                      </p:childTnLst>
                                    </p:cTn>
                                  </p:par>
                                  <p:par>
                                    <p:cTn id="18" presetID="10" presetClass="entr" presetSubtype="0" fill="hold" nodeType="withEffect">
                                      <p:stCondLst>
                                        <p:cond delay="300"/>
                                      </p:stCondLst>
                                      <p:childTnLst>
                                        <p:set>
                                          <p:cBhvr>
                                            <p:cTn id="19" dur="1" fill="hold">
                                              <p:stCondLst>
                                                <p:cond delay="0"/>
                                              </p:stCondLst>
                                            </p:cTn>
                                            <p:tgtEl>
                                              <p:spTgt spid="523"/>
                                            </p:tgtEl>
                                            <p:attrNameLst>
                                              <p:attrName>style.visibility</p:attrName>
                                            </p:attrNameLst>
                                          </p:cBhvr>
                                          <p:to>
                                            <p:strVal val="visible"/>
                                          </p:to>
                                        </p:set>
                                        <p:animEffect transition="in" filter="fade">
                                          <p:cBhvr>
                                            <p:cTn id="20" dur="500"/>
                                            <p:tgtEl>
                                              <p:spTgt spid="523"/>
                                            </p:tgtEl>
                                          </p:cBhvr>
                                        </p:animEffect>
                                      </p:childTnLst>
                                    </p:cTn>
                                  </p:par>
                                  <p:par>
                                    <p:cTn id="21" presetID="10" presetClass="entr" presetSubtype="0" fill="hold" nodeType="withEffect">
                                      <p:stCondLst>
                                        <p:cond delay="500"/>
                                      </p:stCondLst>
                                      <p:childTnLst>
                                        <p:set>
                                          <p:cBhvr>
                                            <p:cTn id="22" dur="1" fill="hold">
                                              <p:stCondLst>
                                                <p:cond delay="0"/>
                                              </p:stCondLst>
                                            </p:cTn>
                                            <p:tgtEl>
                                              <p:spTgt spid="512"/>
                                            </p:tgtEl>
                                            <p:attrNameLst>
                                              <p:attrName>style.visibility</p:attrName>
                                            </p:attrNameLst>
                                          </p:cBhvr>
                                          <p:to>
                                            <p:strVal val="visible"/>
                                          </p:to>
                                        </p:set>
                                        <p:animEffect transition="in" filter="fade">
                                          <p:cBhvr>
                                            <p:cTn id="23" dur="500"/>
                                            <p:tgtEl>
                                              <p:spTgt spid="512"/>
                                            </p:tgtEl>
                                          </p:cBhvr>
                                        </p:animEffect>
                                      </p:childTnLst>
                                    </p:cTn>
                                  </p:par>
                                  <p:par>
                                    <p:cTn id="24" presetID="10" presetClass="entr" presetSubtype="0" fill="hold" nodeType="withEffect">
                                      <p:stCondLst>
                                        <p:cond delay="800"/>
                                      </p:stCondLst>
                                      <p:childTnLst>
                                        <p:set>
                                          <p:cBhvr>
                                            <p:cTn id="25" dur="1" fill="hold">
                                              <p:stCondLst>
                                                <p:cond delay="0"/>
                                              </p:stCondLst>
                                            </p:cTn>
                                            <p:tgtEl>
                                              <p:spTgt spid="515"/>
                                            </p:tgtEl>
                                            <p:attrNameLst>
                                              <p:attrName>style.visibility</p:attrName>
                                            </p:attrNameLst>
                                          </p:cBhvr>
                                          <p:to>
                                            <p:strVal val="visible"/>
                                          </p:to>
                                        </p:set>
                                        <p:animEffect transition="in" filter="fade">
                                          <p:cBhvr>
                                            <p:cTn id="26" dur="500"/>
                                            <p:tgtEl>
                                              <p:spTgt spid="515"/>
                                            </p:tgtEl>
                                          </p:cBhvr>
                                        </p:animEffect>
                                      </p:childTnLst>
                                    </p:cTn>
                                  </p:par>
                                </p:childTnLst>
                              </p:cTn>
                            </p:par>
                            <p:par>
                              <p:cTn id="27" fill="hold">
                                <p:stCondLst>
                                  <p:cond delay="1800"/>
                                </p:stCondLst>
                                <p:childTnLst>
                                  <p:par>
                                    <p:cTn id="28" presetID="47" presetClass="entr" presetSubtype="0" fill="hold" nodeType="afterEffect">
                                      <p:stCondLst>
                                        <p:cond delay="0"/>
                                      </p:stCondLst>
                                      <p:childTnLst>
                                        <p:set>
                                          <p:cBhvr>
                                            <p:cTn id="29" dur="1" fill="hold">
                                              <p:stCondLst>
                                                <p:cond delay="0"/>
                                              </p:stCondLst>
                                            </p:cTn>
                                            <p:tgtEl>
                                              <p:spTgt spid="1027"/>
                                            </p:tgtEl>
                                            <p:attrNameLst>
                                              <p:attrName>style.visibility</p:attrName>
                                            </p:attrNameLst>
                                          </p:cBhvr>
                                          <p:to>
                                            <p:strVal val="visible"/>
                                          </p:to>
                                        </p:set>
                                        <p:animEffect transition="in" filter="fade">
                                          <p:cBhvr>
                                            <p:cTn id="30" dur="500"/>
                                            <p:tgtEl>
                                              <p:spTgt spid="1027"/>
                                            </p:tgtEl>
                                          </p:cBhvr>
                                        </p:animEffect>
                                        <p:anim calcmode="lin" valueType="num">
                                          <p:cBhvr>
                                            <p:cTn id="31" dur="500" fill="hold"/>
                                            <p:tgtEl>
                                              <p:spTgt spid="1027"/>
                                            </p:tgtEl>
                                            <p:attrNameLst>
                                              <p:attrName>ppt_x</p:attrName>
                                            </p:attrNameLst>
                                          </p:cBhvr>
                                          <p:tavLst>
                                            <p:tav tm="0">
                                              <p:val>
                                                <p:strVal val="#ppt_x"/>
                                              </p:val>
                                            </p:tav>
                                            <p:tav tm="100000">
                                              <p:val>
                                                <p:strVal val="#ppt_x"/>
                                              </p:val>
                                            </p:tav>
                                          </p:tavLst>
                                        </p:anim>
                                        <p:anim calcmode="lin" valueType="num">
                                          <p:cBhvr>
                                            <p:cTn id="32" dur="500" fill="hold"/>
                                            <p:tgtEl>
                                              <p:spTgt spid="1027"/>
                                            </p:tgtEl>
                                            <p:attrNameLst>
                                              <p:attrName>ppt_y</p:attrName>
                                            </p:attrNameLst>
                                          </p:cBhvr>
                                          <p:tavLst>
                                            <p:tav tm="0">
                                              <p:val>
                                                <p:strVal val="#ppt_y-.1"/>
                                              </p:val>
                                            </p:tav>
                                            <p:tav tm="100000">
                                              <p:val>
                                                <p:strVal val="#ppt_y"/>
                                              </p:val>
                                            </p:tav>
                                          </p:tavLst>
                                        </p:anim>
                                      </p:childTnLst>
                                    </p:cTn>
                                  </p:par>
                                </p:childTnLst>
                              </p:cTn>
                            </p:par>
                            <p:par>
                              <p:cTn id="33" fill="hold">
                                <p:stCondLst>
                                  <p:cond delay="2300"/>
                                </p:stCondLst>
                                <p:childTnLst>
                                  <p:par>
                                    <p:cTn id="34" presetID="22" presetClass="entr" presetSubtype="4" fill="hold" nodeType="afterEffect">
                                      <p:stCondLst>
                                        <p:cond delay="0"/>
                                      </p:stCondLst>
                                      <p:childTnLst>
                                        <p:set>
                                          <p:cBhvr>
                                            <p:cTn id="35" dur="1" fill="hold">
                                              <p:stCondLst>
                                                <p:cond delay="0"/>
                                              </p:stCondLst>
                                            </p:cTn>
                                            <p:tgtEl>
                                              <p:spTgt spid="1028"/>
                                            </p:tgtEl>
                                            <p:attrNameLst>
                                              <p:attrName>style.visibility</p:attrName>
                                            </p:attrNameLst>
                                          </p:cBhvr>
                                          <p:to>
                                            <p:strVal val="visible"/>
                                          </p:to>
                                        </p:set>
                                        <p:animEffect transition="in" filter="wipe(down)">
                                          <p:cBhvr>
                                            <p:cTn id="36" dur="500"/>
                                            <p:tgtEl>
                                              <p:spTgt spid="1028"/>
                                            </p:tgtEl>
                                          </p:cBhvr>
                                        </p:animEffect>
                                      </p:childTnLst>
                                    </p:cTn>
                                  </p:par>
                                </p:childTnLst>
                              </p:cTn>
                            </p:par>
                            <p:par>
                              <p:cTn id="37" fill="hold">
                                <p:stCondLst>
                                  <p:cond delay="2800"/>
                                </p:stCondLst>
                                <p:childTnLst>
                                  <p:par>
                                    <p:cTn id="38" presetID="2" presetClass="entr" presetSubtype="2" fill="hold" grpId="0" nodeType="afterEffect">
                                      <p:stCondLst>
                                        <p:cond delay="0"/>
                                      </p:stCondLst>
                                      <p:iterate type="lt">
                                        <p:tmPct val="10000"/>
                                      </p:iterate>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iterate type="lt">
                                        <p:tmPct val="10000"/>
                                      </p:iterate>
                                      <p:childTnLst>
                                        <p:set>
                                          <p:cBhvr>
                                            <p:cTn id="43" dur="1" fill="hold">
                                              <p:stCondLst>
                                                <p:cond delay="0"/>
                                              </p:stCondLst>
                                            </p:cTn>
                                            <p:tgtEl>
                                              <p:spTgt spid="3"/>
                                            </p:tgtEl>
                                            <p:attrNameLst>
                                              <p:attrName>style.visibility</p:attrName>
                                            </p:attrNameLst>
                                          </p:cBhvr>
                                          <p:to>
                                            <p:strVal val="visible"/>
                                          </p:to>
                                        </p:set>
                                        <p:anim calcmode="lin" valueType="num">
                                          <p:cBhvr additive="base">
                                            <p:cTn id="44" dur="500" fill="hold"/>
                                            <p:tgtEl>
                                              <p:spTgt spid="3"/>
                                            </p:tgtEl>
                                            <p:attrNameLst>
                                              <p:attrName>ppt_x</p:attrName>
                                            </p:attrNameLst>
                                          </p:cBhvr>
                                          <p:tavLst>
                                            <p:tav tm="0">
                                              <p:val>
                                                <p:strVal val="1+#ppt_w/2"/>
                                              </p:val>
                                            </p:tav>
                                            <p:tav tm="100000">
                                              <p:val>
                                                <p:strVal val="#ppt_x"/>
                                              </p:val>
                                            </p:tav>
                                          </p:tavLst>
                                        </p:anim>
                                        <p:anim calcmode="lin" valueType="num">
                                          <p:cBhvr additive="base">
                                            <p:cTn id="45" dur="500" fill="hold"/>
                                            <p:tgtEl>
                                              <p:spTgt spid="3"/>
                                            </p:tgtEl>
                                            <p:attrNameLst>
                                              <p:attrName>ppt_y</p:attrName>
                                            </p:attrNameLst>
                                          </p:cBhvr>
                                          <p:tavLst>
                                            <p:tav tm="0">
                                              <p:val>
                                                <p:strVal val="#ppt_y"/>
                                              </p:val>
                                            </p:tav>
                                            <p:tav tm="100000">
                                              <p:val>
                                                <p:strVal val="#ppt_y"/>
                                              </p:val>
                                            </p:tav>
                                          </p:tavLst>
                                        </p:anim>
                                      </p:childTnLst>
                                    </p:cTn>
                                  </p:par>
                                </p:childTnLst>
                              </p:cTn>
                            </p:par>
                            <p:par>
                              <p:cTn id="46" fill="hold">
                                <p:stCondLst>
                                  <p:cond delay="4700"/>
                                </p:stCondLst>
                                <p:childTnLst>
                                  <p:par>
                                    <p:cTn id="47" presetID="23" presetClass="entr" presetSubtype="32" fill="hold" grpId="0" nodeType="afterEffect">
                                      <p:stCondLst>
                                        <p:cond delay="0"/>
                                      </p:stCondLst>
                                      <p:iterate type="lt">
                                        <p:tmPct val="10000"/>
                                      </p:iterate>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strVal val="4*#ppt_w"/>
                                              </p:val>
                                            </p:tav>
                                            <p:tav tm="100000">
                                              <p:val>
                                                <p:strVal val="#ppt_w"/>
                                              </p:val>
                                            </p:tav>
                                          </p:tavLst>
                                        </p:anim>
                                        <p:anim calcmode="lin" valueType="num">
                                          <p:cBhvr>
                                            <p:cTn id="50" dur="500" fill="hold"/>
                                            <p:tgtEl>
                                              <p:spTgt spid="4"/>
                                            </p:tgtEl>
                                            <p:attrNameLst>
                                              <p:attrName>ppt_h</p:attrName>
                                            </p:attrNameLst>
                                          </p:cBhvr>
                                          <p:tavLst>
                                            <p:tav tm="0">
                                              <p:val>
                                                <p:strVal val="4*#ppt_h"/>
                                              </p:val>
                                            </p:tav>
                                            <p:tav tm="100000">
                                              <p:val>
                                                <p:strVal val="#ppt_h"/>
                                              </p:val>
                                            </p:tav>
                                          </p:tavLst>
                                        </p:anim>
                                      </p:childTnLst>
                                    </p:cTn>
                                  </p:par>
                                  <p:par>
                                    <p:cTn id="51" presetID="10" presetClass="entr" presetSubtype="0"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2" grpId="0"/>
          <p:bldP spid="13" grpId="0"/>
          <p:bldP spid="3" grpId="0"/>
        </p:bldLst>
      </p:timing>
    </mc:Fallback>
  </mc:AlternateContent>
  <p:extLst>
    <p:ext uri="{E180D4A7-C9FB-4DFB-919C-405C955672EB}">
      <p14:showEvtLst xmlns:p14="http://schemas.microsoft.com/office/powerpoint/2010/main">
        <p14:playEvt time="0" objId="8"/>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重点案例</a:t>
            </a:r>
          </a:p>
        </p:txBody>
      </p:sp>
      <p:sp>
        <p:nvSpPr>
          <p:cNvPr id="18" name="Shape 771">
            <a:extLst>
              <a:ext uri="{FF2B5EF4-FFF2-40B4-BE49-F238E27FC236}">
                <a16:creationId xmlns:a16="http://schemas.microsoft.com/office/drawing/2014/main" id="{3945CBFB-2976-4FFC-A10C-A07DA5643665}"/>
              </a:ext>
            </a:extLst>
          </p:cNvPr>
          <p:cNvSpPr txBox="1"/>
          <p:nvPr/>
        </p:nvSpPr>
        <p:spPr>
          <a:xfrm>
            <a:off x="771525" y="1808104"/>
            <a:ext cx="792956" cy="196207"/>
          </a:xfrm>
          <a:prstGeom prst="rect">
            <a:avLst/>
          </a:prstGeom>
          <a:solidFill>
            <a:schemeClr val="accent3"/>
          </a:solidFill>
          <a:ln>
            <a:noFill/>
          </a:ln>
        </p:spPr>
        <p:txBody>
          <a:bodyPr lIns="68569" tIns="34275" rIns="68569" bIns="34275" anchor="t" anchorCtr="0">
            <a:noAutofit/>
          </a:bodyPr>
          <a:lstStyle/>
          <a:p>
            <a:pPr algn="ctr">
              <a:buSzPct val="25000"/>
            </a:pPr>
            <a:r>
              <a:rPr lang="zh-CN" altLang="en-US" sz="825" b="1">
                <a:solidFill>
                  <a:schemeClr val="dk1"/>
                </a:solidFill>
                <a:latin typeface="微软雅黑" panose="020B0503020204020204" pitchFamily="34" charset="-122"/>
                <a:ea typeface="微软雅黑" panose="020B0503020204020204" pitchFamily="34" charset="-122"/>
                <a:cs typeface="Roboto"/>
                <a:sym typeface="微软雅黑" panose="020B0503020204020204" pitchFamily="34" charset="-122"/>
              </a:rPr>
              <a:t>案例 </a:t>
            </a:r>
            <a:r>
              <a:rPr lang="en-US" altLang="zh-CN" sz="825" b="1">
                <a:solidFill>
                  <a:schemeClr val="dk1"/>
                </a:solidFill>
                <a:latin typeface="微软雅黑" panose="020B0503020204020204" pitchFamily="34" charset="-122"/>
                <a:ea typeface="微软雅黑" panose="020B0503020204020204" pitchFamily="34" charset="-122"/>
                <a:cs typeface="Roboto"/>
                <a:sym typeface="微软雅黑" panose="020B0503020204020204" pitchFamily="34" charset="-122"/>
              </a:rPr>
              <a:t>| CASE</a:t>
            </a:r>
            <a:endParaRPr lang="en-US" sz="825" b="1" dirty="0">
              <a:solidFill>
                <a:schemeClr val="dk1"/>
              </a:solidFill>
              <a:latin typeface="微软雅黑" panose="020B0503020204020204" pitchFamily="34" charset="-122"/>
              <a:ea typeface="微软雅黑" panose="020B0503020204020204" pitchFamily="34" charset="-122"/>
              <a:cs typeface="Roboto"/>
              <a:sym typeface="微软雅黑" panose="020B0503020204020204" pitchFamily="34" charset="-122"/>
            </a:endParaRPr>
          </a:p>
        </p:txBody>
      </p:sp>
      <p:sp>
        <p:nvSpPr>
          <p:cNvPr id="19" name="Shape 772">
            <a:extLst>
              <a:ext uri="{FF2B5EF4-FFF2-40B4-BE49-F238E27FC236}">
                <a16:creationId xmlns:a16="http://schemas.microsoft.com/office/drawing/2014/main" id="{7A2E93EC-8BC2-4C27-8F53-7AFF0C109A98}"/>
              </a:ext>
            </a:extLst>
          </p:cNvPr>
          <p:cNvSpPr txBox="1"/>
          <p:nvPr/>
        </p:nvSpPr>
        <p:spPr>
          <a:xfrm>
            <a:off x="717696" y="2133000"/>
            <a:ext cx="3278239" cy="807913"/>
          </a:xfrm>
          <a:prstGeom prst="rect">
            <a:avLst/>
          </a:prstGeom>
          <a:noFill/>
          <a:ln>
            <a:noFill/>
          </a:ln>
        </p:spPr>
        <p:txBody>
          <a:bodyPr lIns="68569" tIns="34275" rIns="68569" bIns="34275" anchor="t" anchorCtr="0">
            <a:noAutofit/>
          </a:bodyPr>
          <a:lstStyle/>
          <a:p>
            <a:pPr>
              <a:buSzPct val="25000"/>
            </a:pPr>
            <a:r>
              <a:rPr lang="zh-CN" altLang="en-US" b="1">
                <a:solidFill>
                  <a:schemeClr val="dk1"/>
                </a:solidFill>
                <a:latin typeface="微软雅黑" panose="020B0503020204020204" pitchFamily="34" charset="-122"/>
                <a:ea typeface="微软雅黑" panose="020B0503020204020204" pitchFamily="34" charset="-122"/>
                <a:cs typeface="Roboto"/>
                <a:sym typeface="微软雅黑" panose="020B0503020204020204" pitchFamily="34" charset="-122"/>
              </a:rPr>
              <a:t>江苏恒铭达航空设备有限公司</a:t>
            </a:r>
            <a:endParaRPr lang="en-US" b="1" dirty="0">
              <a:solidFill>
                <a:schemeClr val="dk1"/>
              </a:solidFill>
              <a:latin typeface="微软雅黑" panose="020B0503020204020204" pitchFamily="34" charset="-122"/>
              <a:ea typeface="微软雅黑" panose="020B0503020204020204" pitchFamily="34" charset="-122"/>
              <a:cs typeface="Roboto"/>
              <a:sym typeface="微软雅黑" panose="020B0503020204020204" pitchFamily="34" charset="-122"/>
            </a:endParaRPr>
          </a:p>
        </p:txBody>
      </p:sp>
      <p:sp>
        <p:nvSpPr>
          <p:cNvPr id="20" name="Shape 773">
            <a:extLst>
              <a:ext uri="{FF2B5EF4-FFF2-40B4-BE49-F238E27FC236}">
                <a16:creationId xmlns:a16="http://schemas.microsoft.com/office/drawing/2014/main" id="{AE48DD78-3CE5-4EFF-BB57-405F86E55604}"/>
              </a:ext>
            </a:extLst>
          </p:cNvPr>
          <p:cNvSpPr/>
          <p:nvPr/>
        </p:nvSpPr>
        <p:spPr>
          <a:xfrm>
            <a:off x="717697" y="2730735"/>
            <a:ext cx="3636335" cy="849127"/>
          </a:xfrm>
          <a:prstGeom prst="rect">
            <a:avLst/>
          </a:prstGeom>
          <a:noFill/>
          <a:ln>
            <a:noFill/>
          </a:ln>
        </p:spPr>
        <p:txBody>
          <a:bodyPr lIns="68569" tIns="34275" rIns="68569" bIns="34275" anchor="t" anchorCtr="0">
            <a:noAutofit/>
          </a:bodyPr>
          <a:lstStyle/>
          <a:p>
            <a:pPr>
              <a:lnSpc>
                <a:spcPct val="125000"/>
              </a:lnSpc>
              <a:buSzPct val="25000"/>
            </a:pPr>
            <a:r>
              <a:rPr lang="en-US" sz="825">
                <a:solidFill>
                  <a:schemeClr val="dk1"/>
                </a:solidFill>
                <a:latin typeface="微软雅黑" panose="020B0503020204020204" pitchFamily="34" charset="-122"/>
                <a:ea typeface="微软雅黑" panose="020B0503020204020204" pitchFamily="34" charset="-122"/>
                <a:cs typeface="Roboto"/>
                <a:sym typeface="微软雅黑" panose="020B0503020204020204" pitchFamily="34" charset="-122"/>
              </a:rPr>
              <a:t>Lorem ipsum dolor sit amet, consectetur adipiscing elit, sed do eiusmod tempor incididunt ut labore et dolore magna aliqua. Ut enim ad minm veniam, quis nostrud exercitation ullamco laboris nisi ut aliquip ex ea commodo consequat. Lorem ipsum dolor sit amet, consectetur adipiscing elit, sed do eiusmod</a:t>
            </a:r>
          </a:p>
        </p:txBody>
      </p:sp>
      <p:pic>
        <p:nvPicPr>
          <p:cNvPr id="50" name="图片占位符 1">
            <a:extLst>
              <a:ext uri="{FF2B5EF4-FFF2-40B4-BE49-F238E27FC236}">
                <a16:creationId xmlns:a16="http://schemas.microsoft.com/office/drawing/2014/main" id="{5B30C49B-A986-4A29-8EBD-A14D7EAFDD6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645870" y="1059879"/>
            <a:ext cx="1738210" cy="2591991"/>
          </a:xfrm>
          <a:prstGeom prst="rect">
            <a:avLst/>
          </a:prstGeom>
          <a:solidFill>
            <a:srgbClr val="4E5765"/>
          </a:solidFill>
          <a:ln>
            <a:noFill/>
          </a:ln>
        </p:spPr>
      </p:pic>
      <p:pic>
        <p:nvPicPr>
          <p:cNvPr id="52" name="图片占位符 5">
            <a:extLst>
              <a:ext uri="{FF2B5EF4-FFF2-40B4-BE49-F238E27FC236}">
                <a16:creationId xmlns:a16="http://schemas.microsoft.com/office/drawing/2014/main" id="{4A302906-FBBF-4472-B041-11E0274C4E2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34125" y="1491630"/>
            <a:ext cx="1790749" cy="2591990"/>
          </a:xfrm>
          <a:prstGeom prst="rect">
            <a:avLst/>
          </a:prstGeom>
          <a:solidFill>
            <a:srgbClr val="4E5765"/>
          </a:solidFill>
          <a:ln>
            <a:noFill/>
          </a:ln>
        </p:spPr>
      </p:pic>
    </p:spTree>
    <p:extLst>
      <p:ext uri="{BB962C8B-B14F-4D97-AF65-F5344CB8AC3E}">
        <p14:creationId xmlns:p14="http://schemas.microsoft.com/office/powerpoint/2010/main" val="907546609"/>
      </p:ext>
    </p:extLst>
  </p:cSld>
  <p:clrMapOvr>
    <a:masterClrMapping/>
  </p:clrMapOvr>
  <mc:AlternateContent xmlns:mc="http://schemas.openxmlformats.org/markup-compatibility/2006" xmlns:p14="http://schemas.microsoft.com/office/powerpoint/2010/main">
    <mc:Choice Requires="p14">
      <p:transition spd="med" p14:dur="700" advTm="3407">
        <p:fade/>
      </p:transition>
    </mc:Choice>
    <mc:Fallback xmlns="">
      <p:transition spd="med" advTm="34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randombar(horizontal)">
                                      <p:cBhvr>
                                        <p:cTn id="11" dur="500"/>
                                        <p:tgtEl>
                                          <p:spTgt spid="19"/>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randombar(horizontal)">
                                      <p:cBhvr>
                                        <p:cTn id="15" dur="500"/>
                                        <p:tgtEl>
                                          <p:spTgt spid="20"/>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randombar(horizontal)">
                                      <p:cBhvr>
                                        <p:cTn id="19" dur="500"/>
                                        <p:tgtEl>
                                          <p:spTgt spid="50"/>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randombar(horizontal)">
                                      <p:cBhvr>
                                        <p:cTn id="2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重点案例</a:t>
            </a:r>
          </a:p>
        </p:txBody>
      </p:sp>
      <p:sp>
        <p:nvSpPr>
          <p:cNvPr id="18" name="Shape 771">
            <a:extLst>
              <a:ext uri="{FF2B5EF4-FFF2-40B4-BE49-F238E27FC236}">
                <a16:creationId xmlns:a16="http://schemas.microsoft.com/office/drawing/2014/main" id="{3945CBFB-2976-4FFC-A10C-A07DA5643665}"/>
              </a:ext>
            </a:extLst>
          </p:cNvPr>
          <p:cNvSpPr txBox="1"/>
          <p:nvPr/>
        </p:nvSpPr>
        <p:spPr>
          <a:xfrm>
            <a:off x="771525" y="1563638"/>
            <a:ext cx="792956" cy="196207"/>
          </a:xfrm>
          <a:prstGeom prst="rect">
            <a:avLst/>
          </a:prstGeom>
          <a:solidFill>
            <a:schemeClr val="accent3"/>
          </a:solidFill>
          <a:ln>
            <a:noFill/>
          </a:ln>
        </p:spPr>
        <p:txBody>
          <a:bodyPr lIns="68569" tIns="34275" rIns="68569" bIns="34275" anchor="t" anchorCtr="0">
            <a:noAutofit/>
          </a:bodyPr>
          <a:lstStyle/>
          <a:p>
            <a:pPr algn="ctr">
              <a:buSzPct val="25000"/>
            </a:pPr>
            <a:r>
              <a:rPr lang="zh-CN" altLang="en-US" sz="825" b="1">
                <a:solidFill>
                  <a:schemeClr val="dk1"/>
                </a:solidFill>
                <a:latin typeface="微软雅黑" panose="020B0503020204020204" pitchFamily="34" charset="-122"/>
                <a:ea typeface="微软雅黑" panose="020B0503020204020204" pitchFamily="34" charset="-122"/>
                <a:cs typeface="Roboto"/>
                <a:sym typeface="微软雅黑" panose="020B0503020204020204" pitchFamily="34" charset="-122"/>
              </a:rPr>
              <a:t>案例 </a:t>
            </a:r>
            <a:r>
              <a:rPr lang="en-US" altLang="zh-CN" sz="825" b="1">
                <a:solidFill>
                  <a:schemeClr val="dk1"/>
                </a:solidFill>
                <a:latin typeface="微软雅黑" panose="020B0503020204020204" pitchFamily="34" charset="-122"/>
                <a:ea typeface="微软雅黑" panose="020B0503020204020204" pitchFamily="34" charset="-122"/>
                <a:cs typeface="Roboto"/>
                <a:sym typeface="微软雅黑" panose="020B0503020204020204" pitchFamily="34" charset="-122"/>
              </a:rPr>
              <a:t>| CASE</a:t>
            </a:r>
            <a:endParaRPr lang="en-US" sz="825" b="1" dirty="0">
              <a:solidFill>
                <a:schemeClr val="dk1"/>
              </a:solidFill>
              <a:latin typeface="微软雅黑" panose="020B0503020204020204" pitchFamily="34" charset="-122"/>
              <a:ea typeface="微软雅黑" panose="020B0503020204020204" pitchFamily="34" charset="-122"/>
              <a:cs typeface="Roboto"/>
              <a:sym typeface="微软雅黑" panose="020B0503020204020204" pitchFamily="34" charset="-122"/>
            </a:endParaRPr>
          </a:p>
        </p:txBody>
      </p:sp>
      <p:sp>
        <p:nvSpPr>
          <p:cNvPr id="19" name="Shape 772">
            <a:extLst>
              <a:ext uri="{FF2B5EF4-FFF2-40B4-BE49-F238E27FC236}">
                <a16:creationId xmlns:a16="http://schemas.microsoft.com/office/drawing/2014/main" id="{7A2E93EC-8BC2-4C27-8F53-7AFF0C109A98}"/>
              </a:ext>
            </a:extLst>
          </p:cNvPr>
          <p:cNvSpPr txBox="1"/>
          <p:nvPr/>
        </p:nvSpPr>
        <p:spPr>
          <a:xfrm>
            <a:off x="717696" y="1888534"/>
            <a:ext cx="3278239" cy="807913"/>
          </a:xfrm>
          <a:prstGeom prst="rect">
            <a:avLst/>
          </a:prstGeom>
          <a:noFill/>
          <a:ln>
            <a:noFill/>
          </a:ln>
        </p:spPr>
        <p:txBody>
          <a:bodyPr lIns="68569" tIns="34275" rIns="68569" bIns="34275" anchor="t" anchorCtr="0">
            <a:noAutofit/>
          </a:bodyPr>
          <a:lstStyle/>
          <a:p>
            <a:pPr>
              <a:buSzPct val="25000"/>
            </a:pPr>
            <a:r>
              <a:rPr lang="zh-CN" altLang="en-US" b="1">
                <a:solidFill>
                  <a:schemeClr val="dk1"/>
                </a:solidFill>
                <a:latin typeface="微软雅黑" panose="020B0503020204020204" pitchFamily="34" charset="-122"/>
                <a:ea typeface="微软雅黑" panose="020B0503020204020204" pitchFamily="34" charset="-122"/>
                <a:cs typeface="Roboto"/>
                <a:sym typeface="微软雅黑" panose="020B0503020204020204" pitchFamily="34" charset="-122"/>
              </a:rPr>
              <a:t>衡阳泰豪通信车辆有限公司</a:t>
            </a:r>
            <a:endParaRPr lang="en-US" b="1" dirty="0">
              <a:solidFill>
                <a:schemeClr val="dk1"/>
              </a:solidFill>
              <a:latin typeface="微软雅黑" panose="020B0503020204020204" pitchFamily="34" charset="-122"/>
              <a:ea typeface="微软雅黑" panose="020B0503020204020204" pitchFamily="34" charset="-122"/>
              <a:cs typeface="Roboto"/>
              <a:sym typeface="微软雅黑" panose="020B0503020204020204" pitchFamily="34" charset="-122"/>
            </a:endParaRPr>
          </a:p>
        </p:txBody>
      </p:sp>
      <p:pic>
        <p:nvPicPr>
          <p:cNvPr id="52" name="图片占位符 5">
            <a:extLst>
              <a:ext uri="{FF2B5EF4-FFF2-40B4-BE49-F238E27FC236}">
                <a16:creationId xmlns:a16="http://schemas.microsoft.com/office/drawing/2014/main" id="{4A302906-FBBF-4472-B041-11E0274C4E2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940153" y="2536956"/>
            <a:ext cx="2384722" cy="1788541"/>
          </a:xfrm>
          <a:prstGeom prst="rect">
            <a:avLst/>
          </a:prstGeom>
          <a:ln>
            <a:noFill/>
          </a:ln>
          <a:effectLst>
            <a:outerShdw blurRad="292100" dist="139700" dir="2700000" algn="tl" rotWithShape="0">
              <a:srgbClr val="333333">
                <a:alpha val="65000"/>
              </a:srgbClr>
            </a:outerShdw>
          </a:effectLst>
        </p:spPr>
      </p:pic>
      <p:pic>
        <p:nvPicPr>
          <p:cNvPr id="50" name="图片占位符 1">
            <a:extLst>
              <a:ext uri="{FF2B5EF4-FFF2-40B4-BE49-F238E27FC236}">
                <a16:creationId xmlns:a16="http://schemas.microsoft.com/office/drawing/2014/main" id="{5B30C49B-A986-4A29-8EBD-A14D7EAFDD6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067944" y="1491630"/>
            <a:ext cx="2316136" cy="1737101"/>
          </a:xfrm>
          <a:prstGeom prst="rect">
            <a:avLst/>
          </a:prstGeom>
          <a:ln>
            <a:noFill/>
          </a:ln>
          <a:effectLst>
            <a:outerShdw blurRad="292100" dist="139700" dir="2700000" algn="tl" rotWithShape="0">
              <a:srgbClr val="333333">
                <a:alpha val="65000"/>
              </a:srgbClr>
            </a:outerShdw>
          </a:effectLst>
        </p:spPr>
      </p:pic>
      <p:sp>
        <p:nvSpPr>
          <p:cNvPr id="8" name="Rectangle 3">
            <a:extLst>
              <a:ext uri="{FF2B5EF4-FFF2-40B4-BE49-F238E27FC236}">
                <a16:creationId xmlns:a16="http://schemas.microsoft.com/office/drawing/2014/main" id="{8AF025FD-E8A4-4905-858E-DF29388C3433}"/>
              </a:ext>
            </a:extLst>
          </p:cNvPr>
          <p:cNvSpPr/>
          <p:nvPr/>
        </p:nvSpPr>
        <p:spPr>
          <a:xfrm flipH="1">
            <a:off x="819125" y="2526103"/>
            <a:ext cx="3327578" cy="1062727"/>
          </a:xfrm>
          <a:prstGeom prst="rect">
            <a:avLst/>
          </a:prstGeom>
        </p:spPr>
        <p:txBody>
          <a:bodyPr wrap="square" lIns="0" tIns="0" rIns="0" bIns="0">
            <a:spAutoFit/>
          </a:bodyPr>
          <a:lstStyle/>
          <a:p>
            <a:pPr marL="171450" indent="-171450">
              <a:lnSpc>
                <a:spcPct val="130000"/>
              </a:lnSpc>
              <a:buFont typeface="Arial" panose="020B0604020202020204" pitchFamily="34" charset="0"/>
              <a:buChar char="•"/>
            </a:pPr>
            <a:r>
              <a:rPr lang="zh-CN" altLang="en-US" sz="9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设备分五区独立加热控制</a:t>
            </a:r>
            <a:endParaRPr lang="en-US" altLang="zh-CN" sz="9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marL="171450" indent="-171450">
              <a:lnSpc>
                <a:spcPct val="130000"/>
              </a:lnSpc>
              <a:buFont typeface="Arial" panose="020B0604020202020204" pitchFamily="34" charset="0"/>
              <a:buChar char="•"/>
            </a:pPr>
            <a:r>
              <a:rPr lang="zh-CN" altLang="en-US" sz="9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顶部护栏</a:t>
            </a:r>
            <a:endParaRPr lang="en-US" altLang="zh-CN" sz="9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marL="171450" indent="-171450">
              <a:lnSpc>
                <a:spcPct val="130000"/>
              </a:lnSpc>
              <a:buFont typeface="Arial" panose="020B0604020202020204" pitchFamily="34" charset="0"/>
              <a:buChar char="•"/>
            </a:pPr>
            <a:r>
              <a:rPr lang="zh-CN" altLang="en-US" sz="9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升降门</a:t>
            </a:r>
            <a:endParaRPr lang="en-US" altLang="zh-CN" sz="9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marL="171450" indent="-171450">
              <a:lnSpc>
                <a:spcPct val="130000"/>
              </a:lnSpc>
              <a:buFont typeface="Arial" panose="020B0604020202020204" pitchFamily="34" charset="0"/>
              <a:buChar char="•"/>
            </a:pPr>
            <a:r>
              <a:rPr lang="zh-CN" altLang="en-US" sz="9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重载台车</a:t>
            </a:r>
            <a:r>
              <a:rPr lang="en-US" altLang="zh-CN" sz="9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9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轨道</a:t>
            </a:r>
            <a:endParaRPr lang="en-US" altLang="zh-CN" sz="9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marL="171450" indent="-171450">
              <a:lnSpc>
                <a:spcPct val="130000"/>
              </a:lnSpc>
              <a:buFont typeface="Arial" panose="020B0604020202020204" pitchFamily="34" charset="0"/>
              <a:buChar char="•"/>
            </a:pPr>
            <a:r>
              <a:rPr lang="zh-CN" altLang="en-US" sz="9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配水冷系统</a:t>
            </a:r>
            <a:endParaRPr lang="en-US" altLang="zh-CN" sz="9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marL="171450" indent="-171450">
              <a:lnSpc>
                <a:spcPct val="130000"/>
              </a:lnSpc>
              <a:buFont typeface="Arial" panose="020B0604020202020204" pitchFamily="34" charset="0"/>
              <a:buChar char="•"/>
            </a:pPr>
            <a:r>
              <a:rPr lang="zh-CN" altLang="en-US" sz="9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废气处理装置</a:t>
            </a:r>
            <a:endParaRPr lang="en-US" sz="9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extLst>
      <p:ext uri="{BB962C8B-B14F-4D97-AF65-F5344CB8AC3E}">
        <p14:creationId xmlns:p14="http://schemas.microsoft.com/office/powerpoint/2010/main" val="3012669425"/>
      </p:ext>
    </p:extLst>
  </p:cSld>
  <p:clrMapOvr>
    <a:masterClrMapping/>
  </p:clrMapOvr>
  <mc:AlternateContent xmlns:mc="http://schemas.openxmlformats.org/markup-compatibility/2006" xmlns:p14="http://schemas.microsoft.com/office/powerpoint/2010/main">
    <mc:Choice Requires="p14">
      <p:transition spd="med" p14:dur="700" advTm="3407">
        <p:fade/>
      </p:transition>
    </mc:Choice>
    <mc:Fallback xmlns="">
      <p:transition spd="med" advTm="34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randombar(horizontal)">
                                      <p:cBhvr>
                                        <p:cTn id="11" dur="500"/>
                                        <p:tgtEl>
                                          <p:spTgt spid="19"/>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horizontal)">
                                      <p:cBhvr>
                                        <p:cTn id="15" dur="500"/>
                                        <p:tgtEl>
                                          <p:spTgt spid="50"/>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randombar(horizontal)">
                                      <p:cBhvr>
                                        <p:cTn id="19" dur="500"/>
                                        <p:tgtEl>
                                          <p:spTgt spid="5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anim calcmode="lin" valueType="num">
                                      <p:cBhvr>
                                        <p:cTn id="24" dur="500" fill="hold"/>
                                        <p:tgtEl>
                                          <p:spTgt spid="8"/>
                                        </p:tgtEl>
                                        <p:attrNameLst>
                                          <p:attrName>ppt_x</p:attrName>
                                        </p:attrNameLst>
                                      </p:cBhvr>
                                      <p:tavLst>
                                        <p:tav tm="0">
                                          <p:val>
                                            <p:strVal val="#ppt_x"/>
                                          </p:val>
                                        </p:tav>
                                        <p:tav tm="100000">
                                          <p:val>
                                            <p:strVal val="#ppt_x"/>
                                          </p:val>
                                        </p:tav>
                                      </p:tavLst>
                                    </p:anim>
                                    <p:anim calcmode="lin" valueType="num">
                                      <p:cBhvr>
                                        <p:cTn id="25"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重点案例</a:t>
            </a:r>
          </a:p>
        </p:txBody>
      </p:sp>
      <p:sp>
        <p:nvSpPr>
          <p:cNvPr id="18" name="Shape 771">
            <a:extLst>
              <a:ext uri="{FF2B5EF4-FFF2-40B4-BE49-F238E27FC236}">
                <a16:creationId xmlns:a16="http://schemas.microsoft.com/office/drawing/2014/main" id="{3945CBFB-2976-4FFC-A10C-A07DA5643665}"/>
              </a:ext>
            </a:extLst>
          </p:cNvPr>
          <p:cNvSpPr txBox="1"/>
          <p:nvPr/>
        </p:nvSpPr>
        <p:spPr>
          <a:xfrm>
            <a:off x="4253696" y="1242561"/>
            <a:ext cx="792956" cy="196207"/>
          </a:xfrm>
          <a:prstGeom prst="rect">
            <a:avLst/>
          </a:prstGeom>
          <a:solidFill>
            <a:schemeClr val="accent3"/>
          </a:solidFill>
          <a:ln>
            <a:noFill/>
          </a:ln>
        </p:spPr>
        <p:txBody>
          <a:bodyPr lIns="68569" tIns="34275" rIns="68569" bIns="34275" anchor="t" anchorCtr="0">
            <a:noAutofit/>
          </a:bodyPr>
          <a:lstStyle/>
          <a:p>
            <a:pPr algn="ctr">
              <a:buSzPct val="25000"/>
            </a:pPr>
            <a:r>
              <a:rPr lang="zh-CN" altLang="en-US" sz="825" b="1">
                <a:solidFill>
                  <a:schemeClr val="dk1"/>
                </a:solidFill>
                <a:latin typeface="微软雅黑" panose="020B0503020204020204" pitchFamily="34" charset="-122"/>
                <a:ea typeface="微软雅黑" panose="020B0503020204020204" pitchFamily="34" charset="-122"/>
                <a:cs typeface="Roboto"/>
                <a:sym typeface="微软雅黑" panose="020B0503020204020204" pitchFamily="34" charset="-122"/>
              </a:rPr>
              <a:t>案例 </a:t>
            </a:r>
            <a:r>
              <a:rPr lang="en-US" altLang="zh-CN" sz="825" b="1">
                <a:solidFill>
                  <a:schemeClr val="dk1"/>
                </a:solidFill>
                <a:latin typeface="微软雅黑" panose="020B0503020204020204" pitchFamily="34" charset="-122"/>
                <a:ea typeface="微软雅黑" panose="020B0503020204020204" pitchFamily="34" charset="-122"/>
                <a:cs typeface="Roboto"/>
                <a:sym typeface="微软雅黑" panose="020B0503020204020204" pitchFamily="34" charset="-122"/>
              </a:rPr>
              <a:t>| CASE</a:t>
            </a:r>
            <a:endParaRPr lang="en-US" sz="825" b="1" dirty="0">
              <a:solidFill>
                <a:schemeClr val="dk1"/>
              </a:solidFill>
              <a:latin typeface="微软雅黑" panose="020B0503020204020204" pitchFamily="34" charset="-122"/>
              <a:ea typeface="微软雅黑" panose="020B0503020204020204" pitchFamily="34" charset="-122"/>
              <a:cs typeface="Roboto"/>
              <a:sym typeface="微软雅黑" panose="020B0503020204020204" pitchFamily="34" charset="-122"/>
            </a:endParaRPr>
          </a:p>
        </p:txBody>
      </p:sp>
      <p:sp>
        <p:nvSpPr>
          <p:cNvPr id="19" name="Shape 772">
            <a:extLst>
              <a:ext uri="{FF2B5EF4-FFF2-40B4-BE49-F238E27FC236}">
                <a16:creationId xmlns:a16="http://schemas.microsoft.com/office/drawing/2014/main" id="{7A2E93EC-8BC2-4C27-8F53-7AFF0C109A98}"/>
              </a:ext>
            </a:extLst>
          </p:cNvPr>
          <p:cNvSpPr txBox="1"/>
          <p:nvPr/>
        </p:nvSpPr>
        <p:spPr>
          <a:xfrm>
            <a:off x="4187573" y="1583339"/>
            <a:ext cx="3278239" cy="807913"/>
          </a:xfrm>
          <a:prstGeom prst="rect">
            <a:avLst/>
          </a:prstGeom>
          <a:noFill/>
          <a:ln>
            <a:noFill/>
          </a:ln>
        </p:spPr>
        <p:txBody>
          <a:bodyPr lIns="68569" tIns="34275" rIns="68569" bIns="34275" anchor="t" anchorCtr="0">
            <a:noAutofit/>
          </a:bodyPr>
          <a:lstStyle/>
          <a:p>
            <a:pPr>
              <a:buSzPct val="25000"/>
            </a:pPr>
            <a:r>
              <a:rPr lang="zh-CN" altLang="en-US" b="1">
                <a:solidFill>
                  <a:schemeClr val="dk1"/>
                </a:solidFill>
                <a:latin typeface="微软雅黑" panose="020B0503020204020204" pitchFamily="34" charset="-122"/>
                <a:ea typeface="微软雅黑" panose="020B0503020204020204" pitchFamily="34" charset="-122"/>
                <a:cs typeface="Roboto"/>
                <a:sym typeface="微软雅黑" panose="020B0503020204020204" pitchFamily="34" charset="-122"/>
              </a:rPr>
              <a:t>中航工业直升机设计研究所</a:t>
            </a:r>
            <a:endParaRPr lang="en-US" b="1" dirty="0">
              <a:solidFill>
                <a:schemeClr val="dk1"/>
              </a:solidFill>
              <a:latin typeface="微软雅黑" panose="020B0503020204020204" pitchFamily="34" charset="-122"/>
              <a:ea typeface="微软雅黑" panose="020B0503020204020204" pitchFamily="34" charset="-122"/>
              <a:cs typeface="Roboto"/>
              <a:sym typeface="微软雅黑" panose="020B0503020204020204" pitchFamily="34" charset="-122"/>
            </a:endParaRPr>
          </a:p>
        </p:txBody>
      </p:sp>
      <p:sp>
        <p:nvSpPr>
          <p:cNvPr id="8" name="Rectangle 3">
            <a:extLst>
              <a:ext uri="{FF2B5EF4-FFF2-40B4-BE49-F238E27FC236}">
                <a16:creationId xmlns:a16="http://schemas.microsoft.com/office/drawing/2014/main" id="{A653D4FF-3F6A-4464-A76A-08E510B147F6}"/>
              </a:ext>
            </a:extLst>
          </p:cNvPr>
          <p:cNvSpPr/>
          <p:nvPr/>
        </p:nvSpPr>
        <p:spPr>
          <a:xfrm flipH="1">
            <a:off x="4264851" y="1977163"/>
            <a:ext cx="3327578" cy="702628"/>
          </a:xfrm>
          <a:prstGeom prst="rect">
            <a:avLst/>
          </a:prstGeom>
        </p:spPr>
        <p:txBody>
          <a:bodyPr wrap="square" lIns="0" tIns="0" rIns="0" bIns="0">
            <a:spAutoFit/>
          </a:bodyPr>
          <a:lstStyle/>
          <a:p>
            <a:pPr marL="171450" indent="-171450">
              <a:lnSpc>
                <a:spcPct val="130000"/>
              </a:lnSpc>
              <a:buFont typeface="Arial" panose="020B0604020202020204" pitchFamily="34" charset="0"/>
              <a:buChar char="•"/>
            </a:pPr>
            <a:r>
              <a:rPr lang="zh-CN" altLang="en-US" sz="9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升降门</a:t>
            </a:r>
            <a:endParaRPr lang="en-US" altLang="zh-CN" sz="9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marL="171450" indent="-171450">
              <a:lnSpc>
                <a:spcPct val="130000"/>
              </a:lnSpc>
              <a:buFont typeface="Arial" panose="020B0604020202020204" pitchFamily="34" charset="0"/>
              <a:buChar char="•"/>
            </a:pPr>
            <a:r>
              <a:rPr lang="zh-CN" altLang="en-US" sz="9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顶部护栏</a:t>
            </a:r>
            <a:endParaRPr lang="en-US" altLang="zh-CN" sz="9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marL="171450" indent="-171450">
              <a:lnSpc>
                <a:spcPct val="130000"/>
              </a:lnSpc>
              <a:buFont typeface="Arial" panose="020B0604020202020204" pitchFamily="34" charset="0"/>
              <a:buChar char="•"/>
            </a:pPr>
            <a:r>
              <a:rPr lang="zh-CN" altLang="en-US" sz="9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独立控制柜</a:t>
            </a:r>
            <a:endParaRPr lang="en-US" altLang="zh-CN" sz="9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marL="171450" indent="-171450">
              <a:lnSpc>
                <a:spcPct val="130000"/>
              </a:lnSpc>
              <a:buFont typeface="Arial" panose="020B0604020202020204" pitchFamily="34" charset="0"/>
              <a:buChar char="•"/>
            </a:pPr>
            <a:r>
              <a:rPr lang="zh-CN" altLang="en-US" sz="9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重载台车</a:t>
            </a:r>
            <a:r>
              <a:rPr lang="en-US" altLang="zh-CN" sz="9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9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轨道</a:t>
            </a:r>
            <a:endParaRPr lang="en-US" sz="9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TextBox 5">
            <a:extLst>
              <a:ext uri="{FF2B5EF4-FFF2-40B4-BE49-F238E27FC236}">
                <a16:creationId xmlns:a16="http://schemas.microsoft.com/office/drawing/2014/main" id="{C6A4D4B3-5C56-4B2F-85B0-BADAD8170FE4}"/>
              </a:ext>
            </a:extLst>
          </p:cNvPr>
          <p:cNvSpPr txBox="1"/>
          <p:nvPr/>
        </p:nvSpPr>
        <p:spPr>
          <a:xfrm flipH="1">
            <a:off x="4226272" y="628864"/>
            <a:ext cx="1330195" cy="213585"/>
          </a:xfrm>
          <a:prstGeom prst="rect">
            <a:avLst/>
          </a:prstGeom>
          <a:noFill/>
        </p:spPr>
        <p:txBody>
          <a:bodyPr wrap="square" rtlCol="0">
            <a:spAutoFit/>
          </a:bodyPr>
          <a:lstStyle/>
          <a:p>
            <a:r>
              <a:rPr lang="en-US" sz="788" i="1">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April 11,2017</a:t>
            </a:r>
          </a:p>
        </p:txBody>
      </p:sp>
      <p:sp>
        <p:nvSpPr>
          <p:cNvPr id="23" name="Diamond 16">
            <a:extLst>
              <a:ext uri="{FF2B5EF4-FFF2-40B4-BE49-F238E27FC236}">
                <a16:creationId xmlns:a16="http://schemas.microsoft.com/office/drawing/2014/main" id="{76A77E5D-F58B-44EA-9F3D-AC665CE4E3C5}"/>
              </a:ext>
            </a:extLst>
          </p:cNvPr>
          <p:cNvSpPr/>
          <p:nvPr/>
        </p:nvSpPr>
        <p:spPr>
          <a:xfrm flipH="1">
            <a:off x="3704035" y="879085"/>
            <a:ext cx="132161" cy="132161"/>
          </a:xfrm>
          <a:prstGeom prst="diamond">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Diamond 17">
            <a:extLst>
              <a:ext uri="{FF2B5EF4-FFF2-40B4-BE49-F238E27FC236}">
                <a16:creationId xmlns:a16="http://schemas.microsoft.com/office/drawing/2014/main" id="{E437A5BB-C964-45EC-B96C-4F03007EA834}"/>
              </a:ext>
            </a:extLst>
          </p:cNvPr>
          <p:cNvSpPr/>
          <p:nvPr/>
        </p:nvSpPr>
        <p:spPr>
          <a:xfrm flipH="1">
            <a:off x="3704035" y="2536978"/>
            <a:ext cx="132161" cy="132161"/>
          </a:xfrm>
          <a:prstGeom prst="diamond">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5" name="图片占位符 18">
            <a:extLst>
              <a:ext uri="{FF2B5EF4-FFF2-40B4-BE49-F238E27FC236}">
                <a16:creationId xmlns:a16="http://schemas.microsoft.com/office/drawing/2014/main" id="{DDC0314D-BA0C-4C6E-B650-73B228060FA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519770" y="2855902"/>
            <a:ext cx="2340262" cy="1836206"/>
          </a:xfrm>
          <a:prstGeom prst="rect">
            <a:avLst/>
          </a:prstGeom>
          <a:ln>
            <a:noFill/>
          </a:ln>
          <a:effectLst>
            <a:outerShdw blurRad="292100" dist="139700" dir="2700000" algn="tl" rotWithShape="0">
              <a:srgbClr val="333333">
                <a:alpha val="65000"/>
              </a:srgbClr>
            </a:outerShdw>
          </a:effectLst>
        </p:spPr>
      </p:pic>
      <p:pic>
        <p:nvPicPr>
          <p:cNvPr id="26" name="图片占位符 1">
            <a:extLst>
              <a:ext uri="{FF2B5EF4-FFF2-40B4-BE49-F238E27FC236}">
                <a16:creationId xmlns:a16="http://schemas.microsoft.com/office/drawing/2014/main" id="{A948C387-308A-4D8B-B2D0-0ABDD324732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05693" y="1275606"/>
            <a:ext cx="2363713" cy="18357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5586024"/>
      </p:ext>
    </p:extLst>
  </p:cSld>
  <p:clrMapOvr>
    <a:masterClrMapping/>
  </p:clrMapOvr>
  <mc:AlternateContent xmlns:mc="http://schemas.openxmlformats.org/markup-compatibility/2006" xmlns:p14="http://schemas.microsoft.com/office/powerpoint/2010/main">
    <mc:Choice Requires="p14">
      <p:transition spd="med" p14:dur="700" advTm="3407">
        <p:fade/>
      </p:transition>
    </mc:Choice>
    <mc:Fallback xmlns="">
      <p:transition spd="med" advTm="34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randombar(horizontal)">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anim calcmode="lin" valueType="num">
                                      <p:cBhvr>
                                        <p:cTn id="16" dur="500" fill="hold"/>
                                        <p:tgtEl>
                                          <p:spTgt spid="8"/>
                                        </p:tgtEl>
                                        <p:attrNameLst>
                                          <p:attrName>ppt_x</p:attrName>
                                        </p:attrNameLst>
                                      </p:cBhvr>
                                      <p:tavLst>
                                        <p:tav tm="0">
                                          <p:val>
                                            <p:strVal val="#ppt_x"/>
                                          </p:val>
                                        </p:tav>
                                        <p:tav tm="100000">
                                          <p:val>
                                            <p:strVal val="#ppt_x"/>
                                          </p:val>
                                        </p:tav>
                                      </p:tavLst>
                                    </p:anim>
                                    <p:anim calcmode="lin" valueType="num">
                                      <p:cBhvr>
                                        <p:cTn id="17" dur="500" fill="hold"/>
                                        <p:tgtEl>
                                          <p:spTgt spid="8"/>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anim calcmode="lin" valueType="num">
                                      <p:cBhvr>
                                        <p:cTn id="22" dur="500" fill="hold"/>
                                        <p:tgtEl>
                                          <p:spTgt spid="10"/>
                                        </p:tgtEl>
                                        <p:attrNameLst>
                                          <p:attrName>ppt_x</p:attrName>
                                        </p:attrNameLst>
                                      </p:cBhvr>
                                      <p:tavLst>
                                        <p:tav tm="0">
                                          <p:val>
                                            <p:strVal val="#ppt_x"/>
                                          </p:val>
                                        </p:tav>
                                        <p:tav tm="100000">
                                          <p:val>
                                            <p:strVal val="#ppt_x"/>
                                          </p:val>
                                        </p:tav>
                                      </p:tavLst>
                                    </p:anim>
                                    <p:anim calcmode="lin" valueType="num">
                                      <p:cBhvr>
                                        <p:cTn id="23" dur="500" fill="hold"/>
                                        <p:tgtEl>
                                          <p:spTgt spid="10"/>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anim calcmode="lin" valueType="num">
                                      <p:cBhvr>
                                        <p:cTn id="34" dur="500" fill="hold"/>
                                        <p:tgtEl>
                                          <p:spTgt spid="24"/>
                                        </p:tgtEl>
                                        <p:attrNameLst>
                                          <p:attrName>ppt_x</p:attrName>
                                        </p:attrNameLst>
                                      </p:cBhvr>
                                      <p:tavLst>
                                        <p:tav tm="0">
                                          <p:val>
                                            <p:strVal val="#ppt_x"/>
                                          </p:val>
                                        </p:tav>
                                        <p:tav tm="100000">
                                          <p:val>
                                            <p:strVal val="#ppt_x"/>
                                          </p:val>
                                        </p:tav>
                                      </p:tavLst>
                                    </p:anim>
                                    <p:anim calcmode="lin" valueType="num">
                                      <p:cBhvr>
                                        <p:cTn id="35" dur="500" fill="hold"/>
                                        <p:tgtEl>
                                          <p:spTgt spid="24"/>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anim calcmode="lin" valueType="num">
                                      <p:cBhvr>
                                        <p:cTn id="40" dur="500" fill="hold"/>
                                        <p:tgtEl>
                                          <p:spTgt spid="25"/>
                                        </p:tgtEl>
                                        <p:attrNameLst>
                                          <p:attrName>ppt_x</p:attrName>
                                        </p:attrNameLst>
                                      </p:cBhvr>
                                      <p:tavLst>
                                        <p:tav tm="0">
                                          <p:val>
                                            <p:strVal val="#ppt_x"/>
                                          </p:val>
                                        </p:tav>
                                        <p:tav tm="100000">
                                          <p:val>
                                            <p:strVal val="#ppt_x"/>
                                          </p:val>
                                        </p:tav>
                                      </p:tavLst>
                                    </p:anim>
                                    <p:anim calcmode="lin" valueType="num">
                                      <p:cBhvr>
                                        <p:cTn id="41" dur="5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anim calcmode="lin" valueType="num">
                                      <p:cBhvr>
                                        <p:cTn id="46" dur="500" fill="hold"/>
                                        <p:tgtEl>
                                          <p:spTgt spid="26"/>
                                        </p:tgtEl>
                                        <p:attrNameLst>
                                          <p:attrName>ppt_x</p:attrName>
                                        </p:attrNameLst>
                                      </p:cBhvr>
                                      <p:tavLst>
                                        <p:tav tm="0">
                                          <p:val>
                                            <p:strVal val="#ppt_x"/>
                                          </p:val>
                                        </p:tav>
                                        <p:tav tm="100000">
                                          <p:val>
                                            <p:strVal val="#ppt_x"/>
                                          </p:val>
                                        </p:tav>
                                      </p:tavLst>
                                    </p:anim>
                                    <p:anim calcmode="lin" valueType="num">
                                      <p:cBhvr>
                                        <p:cTn id="47"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8" grpId="0"/>
      <p:bldP spid="10" grpId="0"/>
      <p:bldP spid="23"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重点案例</a:t>
            </a:r>
          </a:p>
        </p:txBody>
      </p:sp>
      <p:sp>
        <p:nvSpPr>
          <p:cNvPr id="18" name="Shape 771">
            <a:extLst>
              <a:ext uri="{FF2B5EF4-FFF2-40B4-BE49-F238E27FC236}">
                <a16:creationId xmlns:a16="http://schemas.microsoft.com/office/drawing/2014/main" id="{3945CBFB-2976-4FFC-A10C-A07DA5643665}"/>
              </a:ext>
            </a:extLst>
          </p:cNvPr>
          <p:cNvSpPr txBox="1"/>
          <p:nvPr/>
        </p:nvSpPr>
        <p:spPr>
          <a:xfrm>
            <a:off x="699876" y="1491630"/>
            <a:ext cx="792956" cy="196207"/>
          </a:xfrm>
          <a:prstGeom prst="rect">
            <a:avLst/>
          </a:prstGeom>
          <a:solidFill>
            <a:schemeClr val="accent3"/>
          </a:solidFill>
          <a:ln>
            <a:noFill/>
          </a:ln>
        </p:spPr>
        <p:txBody>
          <a:bodyPr lIns="68569" tIns="34275" rIns="68569" bIns="34275" anchor="t" anchorCtr="0">
            <a:noAutofit/>
          </a:bodyPr>
          <a:lstStyle/>
          <a:p>
            <a:pPr algn="ctr">
              <a:buSzPct val="25000"/>
            </a:pPr>
            <a:r>
              <a:rPr lang="zh-CN" altLang="en-US" sz="825" b="1">
                <a:solidFill>
                  <a:schemeClr val="dk1"/>
                </a:solidFill>
                <a:latin typeface="微软雅黑" panose="020B0503020204020204" pitchFamily="34" charset="-122"/>
                <a:ea typeface="微软雅黑" panose="020B0503020204020204" pitchFamily="34" charset="-122"/>
                <a:cs typeface="Roboto"/>
                <a:sym typeface="微软雅黑" panose="020B0503020204020204" pitchFamily="34" charset="-122"/>
              </a:rPr>
              <a:t>案例 </a:t>
            </a:r>
            <a:r>
              <a:rPr lang="en-US" altLang="zh-CN" sz="825" b="1">
                <a:solidFill>
                  <a:schemeClr val="dk1"/>
                </a:solidFill>
                <a:latin typeface="微软雅黑" panose="020B0503020204020204" pitchFamily="34" charset="-122"/>
                <a:ea typeface="微软雅黑" panose="020B0503020204020204" pitchFamily="34" charset="-122"/>
                <a:cs typeface="Roboto"/>
                <a:sym typeface="微软雅黑" panose="020B0503020204020204" pitchFamily="34" charset="-122"/>
              </a:rPr>
              <a:t>| CASE</a:t>
            </a:r>
            <a:endParaRPr lang="en-US" sz="825" b="1" dirty="0">
              <a:solidFill>
                <a:schemeClr val="dk1"/>
              </a:solidFill>
              <a:latin typeface="微软雅黑" panose="020B0503020204020204" pitchFamily="34" charset="-122"/>
              <a:ea typeface="微软雅黑" panose="020B0503020204020204" pitchFamily="34" charset="-122"/>
              <a:cs typeface="Roboto"/>
              <a:sym typeface="微软雅黑" panose="020B0503020204020204" pitchFamily="34" charset="-122"/>
            </a:endParaRPr>
          </a:p>
        </p:txBody>
      </p:sp>
      <p:sp>
        <p:nvSpPr>
          <p:cNvPr id="19" name="Shape 772">
            <a:extLst>
              <a:ext uri="{FF2B5EF4-FFF2-40B4-BE49-F238E27FC236}">
                <a16:creationId xmlns:a16="http://schemas.microsoft.com/office/drawing/2014/main" id="{7A2E93EC-8BC2-4C27-8F53-7AFF0C109A98}"/>
              </a:ext>
            </a:extLst>
          </p:cNvPr>
          <p:cNvSpPr txBox="1"/>
          <p:nvPr/>
        </p:nvSpPr>
        <p:spPr>
          <a:xfrm>
            <a:off x="618775" y="1847307"/>
            <a:ext cx="2141835" cy="389603"/>
          </a:xfrm>
          <a:prstGeom prst="rect">
            <a:avLst/>
          </a:prstGeom>
          <a:noFill/>
          <a:ln>
            <a:noFill/>
          </a:ln>
        </p:spPr>
        <p:txBody>
          <a:bodyPr lIns="68569" tIns="34275" rIns="68569" bIns="34275" anchor="t" anchorCtr="0">
            <a:noAutofit/>
          </a:bodyPr>
          <a:lstStyle/>
          <a:p>
            <a:pPr>
              <a:buSzPct val="25000"/>
            </a:pPr>
            <a:r>
              <a:rPr lang="zh-CN" altLang="en-US" sz="1400" b="1">
                <a:solidFill>
                  <a:schemeClr val="dk1"/>
                </a:solidFill>
                <a:latin typeface="微软雅黑" panose="020B0503020204020204" pitchFamily="34" charset="-122"/>
                <a:ea typeface="微软雅黑" panose="020B0503020204020204" pitchFamily="34" charset="-122"/>
                <a:cs typeface="Roboto"/>
                <a:sym typeface="微软雅黑" panose="020B0503020204020204" pitchFamily="34" charset="-122"/>
              </a:rPr>
              <a:t>湖州翰唐天然气墙砖烘房</a:t>
            </a:r>
            <a:endParaRPr lang="en-US" sz="1400" b="1" dirty="0">
              <a:solidFill>
                <a:schemeClr val="dk1"/>
              </a:solidFill>
              <a:latin typeface="微软雅黑" panose="020B0503020204020204" pitchFamily="34" charset="-122"/>
              <a:ea typeface="微软雅黑" panose="020B0503020204020204" pitchFamily="34" charset="-122"/>
              <a:cs typeface="Roboto"/>
              <a:sym typeface="微软雅黑" panose="020B0503020204020204" pitchFamily="34" charset="-122"/>
            </a:endParaRPr>
          </a:p>
        </p:txBody>
      </p:sp>
      <p:sp>
        <p:nvSpPr>
          <p:cNvPr id="10" name="TextBox 5">
            <a:extLst>
              <a:ext uri="{FF2B5EF4-FFF2-40B4-BE49-F238E27FC236}">
                <a16:creationId xmlns:a16="http://schemas.microsoft.com/office/drawing/2014/main" id="{C6A4D4B3-5C56-4B2F-85B0-BADAD8170FE4}"/>
              </a:ext>
            </a:extLst>
          </p:cNvPr>
          <p:cNvSpPr txBox="1"/>
          <p:nvPr/>
        </p:nvSpPr>
        <p:spPr>
          <a:xfrm flipH="1">
            <a:off x="4226272" y="628864"/>
            <a:ext cx="1330195" cy="213585"/>
          </a:xfrm>
          <a:prstGeom prst="rect">
            <a:avLst/>
          </a:prstGeom>
          <a:noFill/>
        </p:spPr>
        <p:txBody>
          <a:bodyPr wrap="square" rtlCol="0">
            <a:spAutoFit/>
          </a:bodyPr>
          <a:lstStyle/>
          <a:p>
            <a:r>
              <a:rPr lang="en-US" sz="788" i="1">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April 11,2017</a:t>
            </a:r>
          </a:p>
        </p:txBody>
      </p:sp>
      <p:sp>
        <p:nvSpPr>
          <p:cNvPr id="23" name="Diamond 16">
            <a:extLst>
              <a:ext uri="{FF2B5EF4-FFF2-40B4-BE49-F238E27FC236}">
                <a16:creationId xmlns:a16="http://schemas.microsoft.com/office/drawing/2014/main" id="{76A77E5D-F58B-44EA-9F3D-AC665CE4E3C5}"/>
              </a:ext>
            </a:extLst>
          </p:cNvPr>
          <p:cNvSpPr/>
          <p:nvPr/>
        </p:nvSpPr>
        <p:spPr>
          <a:xfrm flipH="1">
            <a:off x="3704035" y="879085"/>
            <a:ext cx="132161" cy="132161"/>
          </a:xfrm>
          <a:prstGeom prst="diamond">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Diamond 17">
            <a:extLst>
              <a:ext uri="{FF2B5EF4-FFF2-40B4-BE49-F238E27FC236}">
                <a16:creationId xmlns:a16="http://schemas.microsoft.com/office/drawing/2014/main" id="{E437A5BB-C964-45EC-B96C-4F03007EA834}"/>
              </a:ext>
            </a:extLst>
          </p:cNvPr>
          <p:cNvSpPr/>
          <p:nvPr/>
        </p:nvSpPr>
        <p:spPr>
          <a:xfrm flipH="1">
            <a:off x="3783258" y="2253481"/>
            <a:ext cx="132161" cy="132161"/>
          </a:xfrm>
          <a:prstGeom prst="diamond">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5" name="图片占位符 18">
            <a:extLst>
              <a:ext uri="{FF2B5EF4-FFF2-40B4-BE49-F238E27FC236}">
                <a16:creationId xmlns:a16="http://schemas.microsoft.com/office/drawing/2014/main" id="{DDC0314D-BA0C-4C6E-B650-73B228060FA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173943" y="2335056"/>
            <a:ext cx="2340262" cy="1318142"/>
          </a:xfrm>
          <a:prstGeom prst="rect">
            <a:avLst/>
          </a:prstGeom>
          <a:ln>
            <a:noFill/>
          </a:ln>
          <a:effectLst>
            <a:outerShdw blurRad="292100" dist="139700" dir="2700000" algn="tl" rotWithShape="0">
              <a:srgbClr val="333333">
                <a:alpha val="65000"/>
              </a:srgbClr>
            </a:outerShdw>
          </a:effectLst>
        </p:spPr>
      </p:pic>
      <p:pic>
        <p:nvPicPr>
          <p:cNvPr id="26" name="图片占位符 1">
            <a:extLst>
              <a:ext uri="{FF2B5EF4-FFF2-40B4-BE49-F238E27FC236}">
                <a16:creationId xmlns:a16="http://schemas.microsoft.com/office/drawing/2014/main" id="{A948C387-308A-4D8B-B2D0-0ABDD324732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85092" y="2339596"/>
            <a:ext cx="2363713" cy="1326471"/>
          </a:xfrm>
          <a:prstGeom prst="rect">
            <a:avLst/>
          </a:prstGeom>
          <a:ln>
            <a:noFill/>
          </a:ln>
          <a:effectLst>
            <a:outerShdw blurRad="292100" dist="139700" dir="2700000" algn="tl" rotWithShape="0">
              <a:srgbClr val="333333">
                <a:alpha val="65000"/>
              </a:srgbClr>
            </a:outerShdw>
          </a:effectLst>
        </p:spPr>
      </p:pic>
      <p:pic>
        <p:nvPicPr>
          <p:cNvPr id="11" name="图片占位符 18">
            <a:extLst>
              <a:ext uri="{FF2B5EF4-FFF2-40B4-BE49-F238E27FC236}">
                <a16:creationId xmlns:a16="http://schemas.microsoft.com/office/drawing/2014/main" id="{0ABE0043-2547-4502-B8D7-7B09A746584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616114" y="2319561"/>
            <a:ext cx="2340262" cy="1315004"/>
          </a:xfrm>
          <a:prstGeom prst="rect">
            <a:avLst/>
          </a:prstGeom>
          <a:ln>
            <a:noFill/>
          </a:ln>
          <a:effectLst>
            <a:outerShdw blurRad="292100" dist="139700" dir="2700000" algn="tl" rotWithShape="0">
              <a:srgbClr val="333333">
                <a:alpha val="65000"/>
              </a:srgbClr>
            </a:outerShdw>
          </a:effectLst>
        </p:spPr>
      </p:pic>
      <p:sp>
        <p:nvSpPr>
          <p:cNvPr id="12" name="Shape 772">
            <a:extLst>
              <a:ext uri="{FF2B5EF4-FFF2-40B4-BE49-F238E27FC236}">
                <a16:creationId xmlns:a16="http://schemas.microsoft.com/office/drawing/2014/main" id="{F7C7964C-B32E-49E4-868C-BE054E0ACFAB}"/>
              </a:ext>
            </a:extLst>
          </p:cNvPr>
          <p:cNvSpPr txBox="1"/>
          <p:nvPr/>
        </p:nvSpPr>
        <p:spPr>
          <a:xfrm>
            <a:off x="3139055" y="1847306"/>
            <a:ext cx="2141835" cy="389603"/>
          </a:xfrm>
          <a:prstGeom prst="rect">
            <a:avLst/>
          </a:prstGeom>
          <a:noFill/>
          <a:ln>
            <a:noFill/>
          </a:ln>
        </p:spPr>
        <p:txBody>
          <a:bodyPr lIns="68569" tIns="34275" rIns="68569" bIns="34275" anchor="t" anchorCtr="0">
            <a:noAutofit/>
          </a:bodyPr>
          <a:lstStyle/>
          <a:p>
            <a:pPr>
              <a:buSzPct val="25000"/>
            </a:pPr>
            <a:r>
              <a:rPr lang="zh-CN" altLang="en-US" sz="1400" b="1">
                <a:solidFill>
                  <a:schemeClr val="dk1"/>
                </a:solidFill>
                <a:latin typeface="微软雅黑" panose="020B0503020204020204" pitchFamily="34" charset="-122"/>
                <a:ea typeface="微软雅黑" panose="020B0503020204020204" pitchFamily="34" charset="-122"/>
                <a:cs typeface="Roboto"/>
                <a:sym typeface="微软雅黑" panose="020B0503020204020204" pitchFamily="34" charset="-122"/>
              </a:rPr>
              <a:t>安徽君为天然气烘道</a:t>
            </a:r>
            <a:endParaRPr lang="en-US" sz="1400" b="1" dirty="0">
              <a:solidFill>
                <a:schemeClr val="dk1"/>
              </a:solidFill>
              <a:latin typeface="微软雅黑" panose="020B0503020204020204" pitchFamily="34" charset="-122"/>
              <a:ea typeface="微软雅黑" panose="020B0503020204020204" pitchFamily="34" charset="-122"/>
              <a:cs typeface="Roboto"/>
              <a:sym typeface="微软雅黑" panose="020B0503020204020204" pitchFamily="34" charset="-122"/>
            </a:endParaRPr>
          </a:p>
        </p:txBody>
      </p:sp>
      <p:sp>
        <p:nvSpPr>
          <p:cNvPr id="13" name="Shape 772">
            <a:extLst>
              <a:ext uri="{FF2B5EF4-FFF2-40B4-BE49-F238E27FC236}">
                <a16:creationId xmlns:a16="http://schemas.microsoft.com/office/drawing/2014/main" id="{DB273F08-36DE-40FA-9C4A-EB03F86CB481}"/>
              </a:ext>
            </a:extLst>
          </p:cNvPr>
          <p:cNvSpPr txBox="1"/>
          <p:nvPr/>
        </p:nvSpPr>
        <p:spPr>
          <a:xfrm>
            <a:off x="5587327" y="1847306"/>
            <a:ext cx="2369049" cy="389603"/>
          </a:xfrm>
          <a:prstGeom prst="rect">
            <a:avLst/>
          </a:prstGeom>
          <a:noFill/>
          <a:ln>
            <a:noFill/>
          </a:ln>
        </p:spPr>
        <p:txBody>
          <a:bodyPr lIns="68569" tIns="34275" rIns="68569" bIns="34275" anchor="t" anchorCtr="0">
            <a:noAutofit/>
          </a:bodyPr>
          <a:lstStyle/>
          <a:p>
            <a:pPr>
              <a:buSzPct val="25000"/>
            </a:pPr>
            <a:r>
              <a:rPr lang="zh-CN" altLang="en-US" sz="1400" b="1">
                <a:solidFill>
                  <a:schemeClr val="dk1"/>
                </a:solidFill>
                <a:latin typeface="微软雅黑" panose="020B0503020204020204" pitchFamily="34" charset="-122"/>
                <a:ea typeface="微软雅黑" panose="020B0503020204020204" pitchFamily="34" charset="-122"/>
                <a:cs typeface="Roboto"/>
                <a:sym typeface="微软雅黑" panose="020B0503020204020204" pitchFamily="34" charset="-122"/>
              </a:rPr>
              <a:t>美国聚四氟乙烯天然气烘箱</a:t>
            </a:r>
            <a:endParaRPr lang="en-US" sz="1400" b="1" dirty="0">
              <a:solidFill>
                <a:schemeClr val="dk1"/>
              </a:solidFill>
              <a:latin typeface="微软雅黑" panose="020B0503020204020204" pitchFamily="34" charset="-122"/>
              <a:ea typeface="微软雅黑" panose="020B0503020204020204" pitchFamily="34" charset="-122"/>
              <a:cs typeface="Roboto"/>
              <a:sym typeface="微软雅黑" panose="020B0503020204020204" pitchFamily="34" charset="-122"/>
            </a:endParaRPr>
          </a:p>
        </p:txBody>
      </p:sp>
    </p:spTree>
    <p:extLst>
      <p:ext uri="{BB962C8B-B14F-4D97-AF65-F5344CB8AC3E}">
        <p14:creationId xmlns:p14="http://schemas.microsoft.com/office/powerpoint/2010/main" val="1441547551"/>
      </p:ext>
    </p:extLst>
  </p:cSld>
  <p:clrMapOvr>
    <a:masterClrMapping/>
  </p:clrMapOvr>
  <mc:AlternateContent xmlns:mc="http://schemas.openxmlformats.org/markup-compatibility/2006" xmlns:p14="http://schemas.microsoft.com/office/powerpoint/2010/main">
    <mc:Choice Requires="p14">
      <p:transition spd="med" p14:dur="700" advTm="3407">
        <p:fade/>
      </p:transition>
    </mc:Choice>
    <mc:Fallback xmlns="">
      <p:transition spd="med" advTm="34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randombar(horizontal)">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anim calcmode="lin" valueType="num">
                                      <p:cBhvr>
                                        <p:cTn id="22" dur="500" fill="hold"/>
                                        <p:tgtEl>
                                          <p:spTgt spid="23"/>
                                        </p:tgtEl>
                                        <p:attrNameLst>
                                          <p:attrName>ppt_x</p:attrName>
                                        </p:attrNameLst>
                                      </p:cBhvr>
                                      <p:tavLst>
                                        <p:tav tm="0">
                                          <p:val>
                                            <p:strVal val="#ppt_x"/>
                                          </p:val>
                                        </p:tav>
                                        <p:tav tm="100000">
                                          <p:val>
                                            <p:strVal val="#ppt_x"/>
                                          </p:val>
                                        </p:tav>
                                      </p:tavLst>
                                    </p:anim>
                                    <p:anim calcmode="lin" valueType="num">
                                      <p:cBhvr>
                                        <p:cTn id="23" dur="5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anim calcmode="lin" valueType="num">
                                      <p:cBhvr>
                                        <p:cTn id="28" dur="500" fill="hold"/>
                                        <p:tgtEl>
                                          <p:spTgt spid="24"/>
                                        </p:tgtEl>
                                        <p:attrNameLst>
                                          <p:attrName>ppt_x</p:attrName>
                                        </p:attrNameLst>
                                      </p:cBhvr>
                                      <p:tavLst>
                                        <p:tav tm="0">
                                          <p:val>
                                            <p:strVal val="#ppt_x"/>
                                          </p:val>
                                        </p:tav>
                                        <p:tav tm="100000">
                                          <p:val>
                                            <p:strVal val="#ppt_x"/>
                                          </p:val>
                                        </p:tav>
                                      </p:tavLst>
                                    </p:anim>
                                    <p:anim calcmode="lin" valueType="num">
                                      <p:cBhvr>
                                        <p:cTn id="29" dur="5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anim calcmode="lin" valueType="num">
                                      <p:cBhvr>
                                        <p:cTn id="34" dur="500" fill="hold"/>
                                        <p:tgtEl>
                                          <p:spTgt spid="25"/>
                                        </p:tgtEl>
                                        <p:attrNameLst>
                                          <p:attrName>ppt_x</p:attrName>
                                        </p:attrNameLst>
                                      </p:cBhvr>
                                      <p:tavLst>
                                        <p:tav tm="0">
                                          <p:val>
                                            <p:strVal val="#ppt_x"/>
                                          </p:val>
                                        </p:tav>
                                        <p:tav tm="100000">
                                          <p:val>
                                            <p:strVal val="#ppt_x"/>
                                          </p:val>
                                        </p:tav>
                                      </p:tavLst>
                                    </p:anim>
                                    <p:anim calcmode="lin" valueType="num">
                                      <p:cBhvr>
                                        <p:cTn id="35" dur="5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anim calcmode="lin" valueType="num">
                                      <p:cBhvr>
                                        <p:cTn id="40" dur="500" fill="hold"/>
                                        <p:tgtEl>
                                          <p:spTgt spid="26"/>
                                        </p:tgtEl>
                                        <p:attrNameLst>
                                          <p:attrName>ppt_x</p:attrName>
                                        </p:attrNameLst>
                                      </p:cBhvr>
                                      <p:tavLst>
                                        <p:tav tm="0">
                                          <p:val>
                                            <p:strVal val="#ppt_x"/>
                                          </p:val>
                                        </p:tav>
                                        <p:tav tm="100000">
                                          <p:val>
                                            <p:strVal val="#ppt_x"/>
                                          </p:val>
                                        </p:tav>
                                      </p:tavLst>
                                    </p:anim>
                                    <p:anim calcmode="lin" valueType="num">
                                      <p:cBhvr>
                                        <p:cTn id="41" dur="500" fill="hold"/>
                                        <p:tgtEl>
                                          <p:spTgt spid="26"/>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anim calcmode="lin" valueType="num">
                                      <p:cBhvr>
                                        <p:cTn id="46" dur="500" fill="hold"/>
                                        <p:tgtEl>
                                          <p:spTgt spid="11"/>
                                        </p:tgtEl>
                                        <p:attrNameLst>
                                          <p:attrName>ppt_x</p:attrName>
                                        </p:attrNameLst>
                                      </p:cBhvr>
                                      <p:tavLst>
                                        <p:tav tm="0">
                                          <p:val>
                                            <p:strVal val="#ppt_x"/>
                                          </p:val>
                                        </p:tav>
                                        <p:tav tm="100000">
                                          <p:val>
                                            <p:strVal val="#ppt_x"/>
                                          </p:val>
                                        </p:tav>
                                      </p:tavLst>
                                    </p:anim>
                                    <p:anim calcmode="lin" valueType="num">
                                      <p:cBhvr>
                                        <p:cTn id="47" dur="500" fill="hold"/>
                                        <p:tgtEl>
                                          <p:spTgt spid="11"/>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4" presetClass="entr" presetSubtype="10"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randombar(horizontal)">
                                      <p:cBhvr>
                                        <p:cTn id="51" dur="500"/>
                                        <p:tgtEl>
                                          <p:spTgt spid="12"/>
                                        </p:tgtEl>
                                      </p:cBhvr>
                                    </p:animEffect>
                                  </p:childTnLst>
                                </p:cTn>
                              </p:par>
                            </p:childTnLst>
                          </p:cTn>
                        </p:par>
                        <p:par>
                          <p:cTn id="52" fill="hold">
                            <p:stCondLst>
                              <p:cond delay="4500"/>
                            </p:stCondLst>
                            <p:childTnLst>
                              <p:par>
                                <p:cTn id="53" presetID="14" presetClass="entr" presetSubtype="10"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randombar(horizontal)">
                                      <p:cBhvr>
                                        <p:cTn id="5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10" grpId="0"/>
      <p:bldP spid="23" grpId="0" animBg="1"/>
      <p:bldP spid="24" grpId="0" animBg="1"/>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extBox 4"/>
          <p:cNvSpPr txBox="1"/>
          <p:nvPr/>
        </p:nvSpPr>
        <p:spPr>
          <a:xfrm>
            <a:off x="2051720" y="1956197"/>
            <a:ext cx="2160240" cy="615553"/>
          </a:xfrm>
          <a:prstGeom prst="rect">
            <a:avLst/>
          </a:prstGeom>
          <a:noFill/>
        </p:spPr>
        <p:txBody>
          <a:bodyPr wrap="square" rtlCol="0">
            <a:spAutoFit/>
          </a:bodyPr>
          <a:lstStyle/>
          <a:p>
            <a:pPr algn="r"/>
            <a:r>
              <a:rPr lang="zh-CN" altLang="en-US" sz="3400" b="1">
                <a:solidFill>
                  <a:srgbClr val="EE7427"/>
                </a:solidFill>
              </a:rPr>
              <a:t>谢谢</a:t>
            </a:r>
            <a:r>
              <a:rPr lang="zh-CN" altLang="en-US" sz="3400" b="1">
                <a:solidFill>
                  <a:srgbClr val="404040"/>
                </a:solidFill>
              </a:rPr>
              <a:t>观赏</a:t>
            </a:r>
          </a:p>
        </p:txBody>
      </p:sp>
      <p:cxnSp>
        <p:nvCxnSpPr>
          <p:cNvPr id="4" name="直接连接符 3"/>
          <p:cNvCxnSpPr/>
          <p:nvPr/>
        </p:nvCxnSpPr>
        <p:spPr>
          <a:xfrm>
            <a:off x="4463988" y="2040480"/>
            <a:ext cx="0" cy="504056"/>
          </a:xfrm>
          <a:prstGeom prst="line">
            <a:avLst/>
          </a:prstGeom>
          <a:ln w="28575">
            <a:solidFill>
              <a:srgbClr val="40404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716016" y="1956197"/>
            <a:ext cx="2160236" cy="646331"/>
          </a:xfrm>
          <a:prstGeom prst="rect">
            <a:avLst/>
          </a:prstGeom>
          <a:noFill/>
        </p:spPr>
        <p:txBody>
          <a:bodyPr wrap="square" rtlCol="0">
            <a:spAutoFit/>
          </a:bodyPr>
          <a:lstStyle/>
          <a:p>
            <a:pPr algn="ctr">
              <a:defRPr/>
            </a:pPr>
            <a:r>
              <a:rPr lang="zh-CN" altLang="en-US" sz="3600" b="1">
                <a:solidFill>
                  <a:srgbClr val="3C689E"/>
                </a:solidFill>
                <a:latin typeface="微软雅黑" panose="020B0503020204020204" pitchFamily="34" charset="-122"/>
                <a:ea typeface="微软雅黑" panose="020B0503020204020204" pitchFamily="34" charset="-122"/>
              </a:rPr>
              <a:t>海得</a:t>
            </a:r>
            <a:r>
              <a:rPr lang="zh-CN" altLang="en-US" sz="3600" b="1">
                <a:solidFill>
                  <a:srgbClr val="EE7427"/>
                </a:solidFill>
                <a:latin typeface="微软雅黑" panose="020B0503020204020204" pitchFamily="34" charset="-122"/>
                <a:ea typeface="微软雅黑" panose="020B0503020204020204" pitchFamily="34" charset="-122"/>
              </a:rPr>
              <a:t>机电</a:t>
            </a:r>
            <a:endParaRPr lang="en-US" altLang="zh-CN" sz="3600" b="1">
              <a:solidFill>
                <a:srgbClr val="EE7427"/>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83995428"/>
      </p:ext>
    </p:extLst>
  </p:cSld>
  <p:clrMapOvr>
    <a:masterClrMapping/>
  </p:clrMapOvr>
  <mc:AlternateContent xmlns:mc="http://schemas.openxmlformats.org/markup-compatibility/2006" xmlns:p14="http://schemas.microsoft.com/office/powerpoint/2010/main">
    <mc:Choice Requires="p14">
      <p:transition spd="slow" p14:dur="2500" advTm="4436">
        <p:checker/>
      </p:transition>
    </mc:Choice>
    <mc:Fallback xmlns="">
      <p:transition spd="slow" advTm="4436">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e73c116b171dddc71df624cadf847e8133898b8"/>
</p:tagLst>
</file>

<file path=ppt/tags/tag10.xml><?xml version="1.0" encoding="utf-8"?>
<p:tagLst xmlns:a="http://schemas.openxmlformats.org/drawingml/2006/main" xmlns:r="http://schemas.openxmlformats.org/officeDocument/2006/relationships" xmlns:p="http://schemas.openxmlformats.org/presentationml/2006/main">
  <p:tag name="PA" val="v3.0.0"/>
</p:tagLst>
</file>

<file path=ppt/tags/tag11.xml><?xml version="1.0" encoding="utf-8"?>
<p:tagLst xmlns:a="http://schemas.openxmlformats.org/drawingml/2006/main" xmlns:r="http://schemas.openxmlformats.org/officeDocument/2006/relationships" xmlns:p="http://schemas.openxmlformats.org/presentationml/2006/main">
  <p:tag name="PA" val="v3.0.0"/>
</p:tagLst>
</file>

<file path=ppt/tags/tag12.xml><?xml version="1.0" encoding="utf-8"?>
<p:tagLst xmlns:a="http://schemas.openxmlformats.org/drawingml/2006/main" xmlns:r="http://schemas.openxmlformats.org/officeDocument/2006/relationships" xmlns:p="http://schemas.openxmlformats.org/presentationml/2006/main">
  <p:tag name="PA" val="v3.0.0"/>
</p:tagLst>
</file>

<file path=ppt/tags/tag13.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ags/tag5.xml><?xml version="1.0" encoding="utf-8"?>
<p:tagLst xmlns:a="http://schemas.openxmlformats.org/drawingml/2006/main" xmlns:r="http://schemas.openxmlformats.org/officeDocument/2006/relationships" xmlns:p="http://schemas.openxmlformats.org/presentationml/2006/main">
  <p:tag name="PA" val="v3.0.0"/>
</p:tagLst>
</file>

<file path=ppt/tags/tag6.xml><?xml version="1.0" encoding="utf-8"?>
<p:tagLst xmlns:a="http://schemas.openxmlformats.org/drawingml/2006/main" xmlns:r="http://schemas.openxmlformats.org/officeDocument/2006/relationships" xmlns:p="http://schemas.openxmlformats.org/presentationml/2006/main">
  <p:tag name="PA" val="v3.0.0"/>
</p:tagLst>
</file>

<file path=ppt/tags/tag7.xml><?xml version="1.0" encoding="utf-8"?>
<p:tagLst xmlns:a="http://schemas.openxmlformats.org/drawingml/2006/main" xmlns:r="http://schemas.openxmlformats.org/officeDocument/2006/relationships" xmlns:p="http://schemas.openxmlformats.org/presentationml/2006/main">
  <p:tag name="PA" val="v3.0.0"/>
</p:tagLst>
</file>

<file path=ppt/tags/tag8.xml><?xml version="1.0" encoding="utf-8"?>
<p:tagLst xmlns:a="http://schemas.openxmlformats.org/drawingml/2006/main" xmlns:r="http://schemas.openxmlformats.org/officeDocument/2006/relationships" xmlns:p="http://schemas.openxmlformats.org/presentationml/2006/main">
  <p:tag name="PA" val="v3.0.0"/>
</p:tagLst>
</file>

<file path=ppt/tags/tag9.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1239</TotalTime>
  <Words>175</Words>
  <Application>Microsoft Office PowerPoint</Application>
  <PresentationFormat>全屏显示(16:9)</PresentationFormat>
  <Paragraphs>35</Paragraphs>
  <Slides>6</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6</vt:i4>
      </vt:variant>
    </vt:vector>
  </HeadingPairs>
  <TitlesOfParts>
    <vt:vector size="11" baseType="lpstr">
      <vt:lpstr>Kozuka Mincho Pr6N H</vt:lpstr>
      <vt:lpstr>微软雅黑</vt:lpstr>
      <vt:lpstr>Arial</vt:lpstr>
      <vt:lpstr>Calibri</vt:lpstr>
      <vt:lpstr>Office 主题</vt:lpstr>
      <vt:lpstr>PowerPoint 演示文稿</vt:lpstr>
      <vt:lpstr>重点案例</vt:lpstr>
      <vt:lpstr>重点案例</vt:lpstr>
      <vt:lpstr>重点案例</vt:lpstr>
      <vt:lpstr>重点案例</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大侠素材铺</dc:title>
  <dc:creator>大侠素材铺</dc:creator>
  <dc:description>大侠素材铺_x000d_
淘宝店：https://dxpu.taobao.com/</dc:description>
  <cp:lastModifiedBy>emagic</cp:lastModifiedBy>
  <cp:revision>162</cp:revision>
  <dcterms:created xsi:type="dcterms:W3CDTF">2013-07-13T05:59:53Z</dcterms:created>
  <dcterms:modified xsi:type="dcterms:W3CDTF">2019-11-08T03:04:15Z</dcterms:modified>
</cp:coreProperties>
</file>